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</p:sldIdLst>
  <p:sldSz cy="5143500" cx="9144000"/>
  <p:notesSz cx="6858000" cy="9144000"/>
  <p:embeddedFontLst>
    <p:embeddedFont>
      <p:font typeface="Lora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Lora-boldItalic.fntdata"/><Relationship Id="rId18" Type="http://schemas.openxmlformats.org/officeDocument/2006/relationships/slide" Target="slides/slide13.xml"/><Relationship Id="rId113" Type="http://schemas.openxmlformats.org/officeDocument/2006/relationships/font" Target="fonts/Lora-italic.fntdata"/><Relationship Id="rId112" Type="http://schemas.openxmlformats.org/officeDocument/2006/relationships/font" Target="fonts/Lora-bold.fntdata"/><Relationship Id="rId111" Type="http://schemas.openxmlformats.org/officeDocument/2006/relationships/font" Target="fonts/Lora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accaf21c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accaf21c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8bd39dbf2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38bd39dbf2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8bd39dbf2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8bd39dbf2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8bd39dbf2b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38bd39dbf2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8bd39dbf2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38bd39dbf2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8bd39dbf2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8bd39dbf2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8bd39dbf2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8bd39dbf2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accaf21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8accaf21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accaf21ca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accaf21ca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8accaf21c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8accaf21c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accaf21ca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accaf21c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8accaf21c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8accaf21c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8accaf21ca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8accaf21ca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8accaf21ca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8accaf21c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accaf21ca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accaf21ca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8accaf21ca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8accaf21ca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accaf21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accaf21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accaf21ca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accaf21ca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8accaf21ca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8accaf21ca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accaf21ca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accaf21ca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8accaf21ca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8accaf21ca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accaf21ca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8accaf21ca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accaf21ca_0_10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8accaf21ca_0_10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accaf21ca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accaf21ca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accaf21ca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accaf21ca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8accaf21ca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8accaf21ca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accaf21ca_0_1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accaf21ca_0_1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accaf21ca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accaf21ca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8accaf21ca_0_1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8accaf21ca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8accaf21ca_0_4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8accaf21ca_0_4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8accaf21ca_0_3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8accaf21ca_0_3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accaf21ca_0_3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accaf21ca_0_3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accaf21ca_0_3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accaf21ca_0_3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8accaf21ca_0_3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8accaf21ca_0_3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accaf21ca_0_3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8accaf21ca_0_3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8accaf21ca_0_39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8accaf21ca_0_3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accaf21ca_0_3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8accaf21ca_0_3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8accaf21ca_0_3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8accaf21ca_0_3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accaf21ca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accaf21ca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8accaf21ca_0_3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8accaf21ca_0_3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accaf21ca_0_3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accaf21ca_0_3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accaf21ca_0_3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accaf21ca_0_3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8accaf21ca_0_3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8accaf21ca_0_3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accaf21ca_0_4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8accaf21ca_0_4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accaf21ca_0_4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8accaf21ca_0_4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8accaf21ca_0_4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8accaf21ca_0_4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8accaf21ca_0_4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8accaf21ca_0_4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8accaf21ca_0_4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8accaf21ca_0_4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8accaf21ca_0_4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8accaf21ca_0_4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accaf21ca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accaf21ca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8accaf21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8accaf21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8accaf21ca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8accaf21ca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8accaf21ca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8accaf21ca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8accaf21ca_0_1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8accaf21ca_0_1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8accaf21ca_0_1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8accaf21ca_0_1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8accaf21ca_0_1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8accaf21ca_0_1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8accaf21ca_0_1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8accaf21ca_0_1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8accaf21ca_0_1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8accaf21ca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8accaf21ca_0_1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8accaf21ca_0_1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8accaf21ca_0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8accaf21ca_0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accaf21ca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accaf21ca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8accaf21ca_0_1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8accaf21ca_0_1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38accaf21ca_0_1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38accaf21ca_0_1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8accaf21ca_0_1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8accaf21ca_0_1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8accaf21ca_0_2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8accaf21ca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38accaf21ca_0_2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38accaf21ca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8accaf21ca_0_2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8accaf21ca_0_2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8accaf21ca_0_2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38accaf21ca_0_2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8accaf21ca_0_2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38accaf21ca_0_2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8accaf21ca_0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8accaf21ca_0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8accaf21ca_0_2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38accaf21ca_0_2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accaf21ca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accaf21ca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8accaf21ca_0_2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8accaf21ca_0_2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8accaf21ca_0_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8accaf21ca_0_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8accaf21ca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8accaf21ca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8accaf21ca_0_2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38accaf21ca_0_2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38accaf21ca_0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38accaf21ca_0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8accaf21ca_0_2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38accaf21ca_0_2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8accaf21ca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8accaf21ca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8accaf21ca_0_2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38accaf21ca_0_2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8accaf21ca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38accaf21ca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8accaf21ca_0_3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8accaf21ca_0_3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accaf21ca_0_10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accaf21ca_0_10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8accaf21ca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8accaf21ca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8accaf21ca_0_3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38accaf21ca_0_3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8accaf21c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8accaf21c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8accaf21c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38accaf21c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8accaf21ca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8accaf21ca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8accaf21ca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8accaf21ca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8accaf21ca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8accaf21ca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8accaf21ca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8accaf21ca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8accaf21ca_1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38accaf21ca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38accaf21ca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38accaf21ca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8accaf21c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8accaf21c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8accaf21ca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8accaf21ca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38bd39dbf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38bd39dbf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8bd39dbf2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8bd39dbf2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8bd39dbf2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8bd39dbf2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38bd39dbf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38bd39dbf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38bd39dbf2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38bd39dbf2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8bd39dbf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38bd39dbf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8bd39dbf2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8bd39dbf2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38bd39dbf2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38bd39dbf2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8bd39dbf2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38bd39dbf2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rkovka17/dla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epfml/ML_course/blob/master/lectures/13/lecture13b_generative.pdf" TargetMode="External"/><Relationship Id="rId4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arxiv.org/abs/1602.04938" TargetMode="External"/><Relationship Id="rId4" Type="http://schemas.openxmlformats.org/officeDocument/2006/relationships/image" Target="../media/image96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arxiv.org/abs/2501.13887" TargetMode="External"/><Relationship Id="rId4" Type="http://schemas.openxmlformats.org/officeDocument/2006/relationships/image" Target="../media/image9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hyperlink" Target="https://arxiv.org/abs/2506.03425" TargetMode="External"/><Relationship Id="rId4" Type="http://schemas.openxmlformats.org/officeDocument/2006/relationships/image" Target="../media/image93.png"/><Relationship Id="rId5" Type="http://schemas.openxmlformats.org/officeDocument/2006/relationships/image" Target="../media/image103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arxiv.org/abs/2506.03425" TargetMode="External"/><Relationship Id="rId4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arxiv.org/abs/2506.03425" TargetMode="External"/><Relationship Id="rId4" Type="http://schemas.openxmlformats.org/officeDocument/2006/relationships/image" Target="../media/image9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hyperlink" Target="https://arxiv.org/abs/2506.03425" TargetMode="External"/><Relationship Id="rId4" Type="http://schemas.openxmlformats.org/officeDocument/2006/relationships/image" Target="../media/image10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hyperlink" Target="https://arxiv.org/abs/1611.04076" TargetMode="External"/><Relationship Id="rId7" Type="http://schemas.openxmlformats.org/officeDocument/2006/relationships/hyperlink" Target="https://arxiv.org/abs/1701.0787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epfml/ML_course/blob/master/lectures/13/lecture13b_generative.pdf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511.06434" TargetMode="External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yYpNFZfvwGi18SlQq3zmhMERlXp6Hqdh/view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abs/2008.10010" TargetMode="External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abs/2008.10010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abs/2008.10010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k.springer.com/chapter/10.1007/978-3-319-54427-4_19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hyperlink" Target="https://github.com/Blinorot" TargetMode="External"/><Relationship Id="rId5" Type="http://schemas.openxmlformats.org/officeDocument/2006/relationships/hyperlink" Target="https://blinorot.github.io/" TargetMode="External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nk.springer.com/chapter/10.1007/978-3-319-54427-4_19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abs/2008.10010" TargetMode="External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2008.10010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abs/2008.10010" TargetMode="External"/><Relationship Id="rId4" Type="http://schemas.openxmlformats.org/officeDocument/2006/relationships/hyperlink" Target="http://www.youtube.com/watch?v=UuaYDZd8-cI" TargetMode="External"/><Relationship Id="rId5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ize.com/blog/what-is-auc/" TargetMode="External"/><Relationship Id="rId4" Type="http://schemas.openxmlformats.org/officeDocument/2006/relationships/image" Target="../media/image1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Relationship Id="rId4" Type="http://schemas.openxmlformats.org/officeDocument/2006/relationships/image" Target="../media/image41.png"/><Relationship Id="rId5" Type="http://schemas.openxmlformats.org/officeDocument/2006/relationships/image" Target="../media/image35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2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Relationship Id="rId7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5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Relationship Id="rId4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://www.youtube.com/watch?v=rlXynwwnzNM" TargetMode="External"/><Relationship Id="rId4" Type="http://schemas.openxmlformats.org/officeDocument/2006/relationships/image" Target="../media/image64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8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8.png"/><Relationship Id="rId4" Type="http://schemas.openxmlformats.org/officeDocument/2006/relationships/hyperlink" Target="https://arxiv.org/abs/2008.09586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79.png"/><Relationship Id="rId4" Type="http://schemas.openxmlformats.org/officeDocument/2006/relationships/hyperlink" Target="https://arxiv.org/abs/2008.09586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arxiv.org/abs/2106.07447" TargetMode="External"/><Relationship Id="rId4" Type="http://schemas.openxmlformats.org/officeDocument/2006/relationships/image" Target="../media/image72.png"/><Relationship Id="rId5" Type="http://schemas.openxmlformats.org/officeDocument/2006/relationships/image" Target="../media/image8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arxiv.org/abs/2201.02184" TargetMode="External"/><Relationship Id="rId4" Type="http://schemas.openxmlformats.org/officeDocument/2006/relationships/image" Target="../media/image8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arxiv.org/abs/2201.02184" TargetMode="External"/><Relationship Id="rId4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arxiv.org/abs/2201.02184" TargetMode="External"/><Relationship Id="rId4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epfml/ML_course/blob/master/lectures/13/lecture13b_generative.pdf" TargetMode="External"/><Relationship Id="rId4" Type="http://schemas.openxmlformats.org/officeDocument/2006/relationships/image" Target="../media/image19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arxiv.org/abs/2311.02733" TargetMode="External"/><Relationship Id="rId4" Type="http://schemas.openxmlformats.org/officeDocument/2006/relationships/image" Target="../media/image9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1.gif"/><Relationship Id="rId4" Type="http://schemas.openxmlformats.org/officeDocument/2006/relationships/image" Target="../media/image84.gif"/><Relationship Id="rId5" Type="http://schemas.openxmlformats.org/officeDocument/2006/relationships/image" Target="../media/image85.gif"/><Relationship Id="rId6" Type="http://schemas.openxmlformats.org/officeDocument/2006/relationships/image" Target="../media/image82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s://www.datacamp.com/tutorial/decision-tree-classification-python" TargetMode="External"/><Relationship Id="rId4" Type="http://schemas.openxmlformats.org/officeDocument/2006/relationships/image" Target="../media/image9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4.png"/><Relationship Id="rId4" Type="http://schemas.openxmlformats.org/officeDocument/2006/relationships/hyperlink" Target="https://arxiv.org/abs/2406.08825" TargetMode="External"/><Relationship Id="rId5" Type="http://schemas.openxmlformats.org/officeDocument/2006/relationships/image" Target="../media/image9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s://arxiv.org/abs/1610.02391" TargetMode="External"/><Relationship Id="rId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Deepfakes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and 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How to Detect Them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15800"/>
            <a:ext cx="8520600" cy="12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Petr Grinberg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DLS 2025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5">
                <a:latin typeface="Lora"/>
                <a:ea typeface="Lora"/>
                <a:cs typeface="Lora"/>
                <a:sym typeface="Lora"/>
              </a:rPr>
              <a:t>Partially Based on HSE DLA Course: </a:t>
            </a:r>
            <a:r>
              <a:rPr lang="en" sz="1255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https://github.com/markovka17/dla</a:t>
            </a:r>
            <a:r>
              <a:rPr lang="en" sz="1255">
                <a:latin typeface="Lora"/>
                <a:ea typeface="Lora"/>
                <a:cs typeface="Lora"/>
                <a:sym typeface="Lora"/>
              </a:rPr>
              <a:t> </a:t>
            </a:r>
            <a:endParaRPr sz="1255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GANs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337050" y="1172300"/>
            <a:ext cx="8495400" cy="3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GAN consists of 2 networks: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Generator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Discriminator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131875" y="2110150"/>
            <a:ext cx="1919700" cy="281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Generator tries to generate realistic examples and fool the discriminator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76" name="Google Shape;176;p2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3225" y="2016167"/>
            <a:ext cx="6066699" cy="206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5290025" y="3780700"/>
            <a:ext cx="65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x~</a:t>
            </a:r>
            <a:r>
              <a:rPr i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</a:t>
            </a:r>
            <a:r>
              <a:rPr baseline="-25000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</a:t>
            </a:r>
            <a:endParaRPr baseline="-25000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Black-box Post-Hoc: LIME</a:t>
            </a:r>
            <a:endParaRPr/>
          </a:p>
        </p:txBody>
      </p:sp>
      <p:sp>
        <p:nvSpPr>
          <p:cNvPr id="1034" name="Google Shape;1034;p112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"Why Should I Trust You?": Explaining the Predictions of Any Classifier (KDD 2016)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35" name="Google Shape;103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725" y="1170125"/>
            <a:ext cx="3709693" cy="350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post-hoc:</a:t>
            </a:r>
            <a:endParaRPr/>
          </a:p>
        </p:txBody>
      </p:sp>
      <p:sp>
        <p:nvSpPr>
          <p:cNvPr id="1041" name="Google Shape;1041;p113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What Does an Audio Deepfake Detector Focus on? A Study in the Time Domain (ICASSP 2025)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42" name="Google Shape;104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075" y="1170125"/>
            <a:ext cx="3867246" cy="3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XAI for deepfake detection:</a:t>
            </a:r>
            <a:endParaRPr/>
          </a:p>
        </p:txBody>
      </p:sp>
      <p:sp>
        <p:nvSpPr>
          <p:cNvPr id="1048" name="Google Shape;1048;p114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Data-Driven Diffusion-based Approach for Audio Deepfake Explanations (Interspeech 2025)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49" name="Google Shape;104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650" y="1235588"/>
            <a:ext cx="1463700" cy="33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14"/>
          <p:cNvPicPr preferRelativeResize="0"/>
          <p:nvPr/>
        </p:nvPicPr>
        <p:blipFill rotWithShape="1">
          <a:blip r:embed="rId5">
            <a:alphaModFix/>
          </a:blip>
          <a:srcRect b="0" l="50680" r="0" t="0"/>
          <a:stretch/>
        </p:blipFill>
        <p:spPr>
          <a:xfrm>
            <a:off x="4972700" y="1447625"/>
            <a:ext cx="3859601" cy="29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114"/>
          <p:cNvSpPr txBox="1"/>
          <p:nvPr/>
        </p:nvSpPr>
        <p:spPr>
          <a:xfrm>
            <a:off x="2281150" y="1553225"/>
            <a:ext cx="13803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Easy to see if the XAI is correct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2" name="Google Shape;1052;p114"/>
          <p:cNvSpPr txBox="1"/>
          <p:nvPr/>
        </p:nvSpPr>
        <p:spPr>
          <a:xfrm>
            <a:off x="3556950" y="3190150"/>
            <a:ext cx="13803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Hard: why is it a deepfake?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3" name="Google Shape;1053;p114"/>
          <p:cNvSpPr txBox="1"/>
          <p:nvPr/>
        </p:nvSpPr>
        <p:spPr>
          <a:xfrm>
            <a:off x="4505975" y="1143925"/>
            <a:ext cx="4523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Absence of ground-truth explanations</a:t>
            </a:r>
            <a:endParaRPr sz="18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XAI for deepfake detection:</a:t>
            </a:r>
            <a:endParaRPr/>
          </a:p>
        </p:txBody>
      </p:sp>
      <p:sp>
        <p:nvSpPr>
          <p:cNvPr id="1059" name="Google Shape;1059;p115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Data-Driven Diffusion-based Approach for Audio Deepfake Explanations (Interspeech 2025)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0" name="Google Shape;106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25" y="1170125"/>
            <a:ext cx="6571032" cy="3504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5"/>
          <p:cNvSpPr txBox="1"/>
          <p:nvPr/>
        </p:nvSpPr>
        <p:spPr>
          <a:xfrm>
            <a:off x="311700" y="1472975"/>
            <a:ext cx="13803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Easier if we know how it should be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XAI</a:t>
            </a:r>
            <a:endParaRPr/>
          </a:p>
        </p:txBody>
      </p:sp>
      <p:sp>
        <p:nvSpPr>
          <p:cNvPr id="1067" name="Google Shape;1067;p116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Data-Driven Diffusion-based Approach for Audio Deepfake Explanations (Interspeech 2025)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8" name="Google Shape;1068;p116"/>
          <p:cNvSpPr txBox="1"/>
          <p:nvPr/>
        </p:nvSpPr>
        <p:spPr>
          <a:xfrm>
            <a:off x="311700" y="1472975"/>
            <a:ext cx="13803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Can be used to create a data-driven XAI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9" name="Google Shape;1069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8000" y="1017725"/>
            <a:ext cx="4966112" cy="3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XAI</a:t>
            </a:r>
            <a:endParaRPr/>
          </a:p>
        </p:txBody>
      </p:sp>
      <p:sp>
        <p:nvSpPr>
          <p:cNvPr id="1075" name="Google Shape;1075;p117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Data-Driven Diffusion-based Approach for Audio Deepfake Explanations (Interspeech 2025)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76" name="Google Shape;1076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9" cy="2468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GANs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337050" y="1172300"/>
            <a:ext cx="84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Two Networks play 2 players game: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3">
            <a:alphaModFix/>
          </a:blip>
          <a:srcRect b="0" l="0" r="0" t="10746"/>
          <a:stretch/>
        </p:blipFill>
        <p:spPr>
          <a:xfrm>
            <a:off x="1289550" y="1567950"/>
            <a:ext cx="6564899" cy="1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50" y="2726649"/>
            <a:ext cx="8839199" cy="109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6775" y="3661850"/>
            <a:ext cx="6775949" cy="141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3806250" y="255725"/>
            <a:ext cx="5198100" cy="762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There are alternative Loss Functions: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See </a:t>
            </a:r>
            <a:r>
              <a:rPr lang="en" sz="18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LSGAN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lang="en" sz="18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7"/>
              </a:rPr>
              <a:t>WGAN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Training GANs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324300" y="1017725"/>
            <a:ext cx="84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Train via alternating algorithm: Train Discriminator, then Generator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950" y="1473200"/>
            <a:ext cx="6330501" cy="35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Conditional GANs (CGAN)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337050" y="1172300"/>
            <a:ext cx="84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Conditional GANs have some other input to condition on apart from noise z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4" name="Google Shape;204;p2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600" y="1745000"/>
            <a:ext cx="5751398" cy="309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Deep Convolutional GAN (DCGAN)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337050" y="1172300"/>
            <a:ext cx="84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Classic architecture </a:t>
            </a:r>
            <a:r>
              <a:rPr lang="en" sz="18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DCGAN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(Deep-Convolutional GAN)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97400"/>
            <a:ext cx="8839200" cy="197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Deepfakes</a:t>
            </a:r>
            <a:endParaRPr/>
          </a:p>
        </p:txBody>
      </p:sp>
      <p:pic>
        <p:nvPicPr>
          <p:cNvPr id="219" name="Google Shape;219;p27" title="elon_output_wav2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127" y="1115925"/>
            <a:ext cx="5150972" cy="38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Lip-Syncing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5" name="Google Shape;225;p28"/>
          <p:cNvSpPr txBox="1"/>
          <p:nvPr/>
        </p:nvSpPr>
        <p:spPr>
          <a:xfrm>
            <a:off x="283125" y="984825"/>
            <a:ext cx="85491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One of the most important things for realistic AV deepfakes is lip-syncing. However, AI-driven Lip-sync can help in various “more appropriate” tasks: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86" y="1678775"/>
            <a:ext cx="4281925" cy="314832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8"/>
          <p:cNvSpPr txBox="1"/>
          <p:nvPr/>
        </p:nvSpPr>
        <p:spPr>
          <a:xfrm>
            <a:off x="5723500" y="1903425"/>
            <a:ext cx="30090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Complexity of the problem: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People can detect unsynced moments extremely fast (~0.1s)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Should be speaker-independent and not require extra data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Should work on unconstrained videos, not just on static images</a:t>
            </a: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ora"/>
              <a:buAutoNum type="arabicPeriod"/>
            </a:pPr>
            <a: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Should handle tons of phonemes and their combinations</a:t>
            </a:r>
            <a:br>
              <a:rPr lang="en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283125" y="984825"/>
            <a:ext cx="8549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 better understand why Wav2Lip works well, we need to understand the issues in design of previous models, such as LipGAN: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Reconstruction Loss for a face seems to be a good idea (to preserve pose, identity, etc.), however,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lips are only 4% of the image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DNN prefers other regions over the lips. 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Temporal context should not be ignored for judging lip-sync quality.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Too diverse set of faces (poses, identities, etc) may cause discriminator to focus on visual GAN artifacts rather than lip-syncing quality.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Limitations of previous works: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/>
        </p:nvSpPr>
        <p:spPr>
          <a:xfrm>
            <a:off x="283125" y="984825"/>
            <a:ext cx="8549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Wav2Lip idea: “</a:t>
            </a:r>
            <a:r>
              <a:rPr i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Generating accurate lip-sync by learning from a well-trained lip-sync expert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"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 mitigate the issues of previous works: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need an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accurate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discriminator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pre-trained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on real video-audio pairs.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have to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freeze 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expert to penalize for generating unsynced audio-video frames and not for anything else (pose, face, etc).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have to add visual discriminator to improve generation quality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Lip-Sync Expert is all we need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/>
        </p:nvSpPr>
        <p:spPr>
          <a:xfrm>
            <a:off x="283125" y="984825"/>
            <a:ext cx="32748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want to train video and audio encoders, so their embeddings are close when the video and audio are synced and far otherwise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Out of time: automated lip sync in the wild (ACCV 2016)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SyncNet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7850" y="1115050"/>
            <a:ext cx="4989501" cy="33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136650" y="1017715"/>
            <a:ext cx="4399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MSc EPFL, LauzHack Mentor</a:t>
            </a:r>
            <a:endParaRPr b="1" i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Lecturer at NRU HSE</a:t>
            </a:r>
            <a:endParaRPr b="1" i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Sony R&amp;D</a:t>
            </a:r>
            <a:endParaRPr b="1" i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Ex. LCAV EPFL</a:t>
            </a:r>
            <a:endParaRPr b="1" i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Ex. Reality Defender Inc.</a:t>
            </a:r>
            <a:endParaRPr b="1" i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Char char="●"/>
            </a:pPr>
            <a:r>
              <a:rPr b="1" i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Ex. Samsung R&amp;D</a:t>
            </a:r>
            <a:endParaRPr b="1" sz="2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700" y="1347775"/>
            <a:ext cx="2106300" cy="2106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Welcome! I am Petr</a:t>
            </a:r>
            <a:endParaRPr sz="3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959775" y="4496700"/>
            <a:ext cx="381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Follow me on GitHub (</a:t>
            </a:r>
            <a:r>
              <a:rPr lang="en" sz="18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@Blinorot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4" name="Google Shape;64;p1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3188" y="3595625"/>
            <a:ext cx="1377331" cy="13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283125" y="984825"/>
            <a:ext cx="8549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Dataset collection: given a video and corresponding audio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take 5 frames and the corresponding audio segment – genuine pair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randomly shift audio by up to 2s and take 5 video frames – false pair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Out of time: automated lip sync in the wild (ACCV 2016)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SyncNet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9925" y="2571750"/>
            <a:ext cx="4044149" cy="19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/>
        </p:nvSpPr>
        <p:spPr>
          <a:xfrm>
            <a:off x="283125" y="984825"/>
            <a:ext cx="8549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discriminator is based on SyncNet with the following modifications: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Colored frames instead of gray-scale ones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Deeper model with residual connections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Cosine similarity with Cross Entropy instead of L2 loss: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5" name="Google Shape;2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Lip-Sync Expert: SyncNet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0025" y="2838700"/>
            <a:ext cx="4798250" cy="13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/>
        </p:nvSpPr>
        <p:spPr>
          <a:xfrm>
            <a:off x="283125" y="984825"/>
            <a:ext cx="8549100" cy="35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Three networks: Identity Encoder, Speech Encoder, and Decoder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Wav2Lip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974" y="1510675"/>
            <a:ext cx="6891302" cy="31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4"/>
          <p:cNvSpPr txBox="1"/>
          <p:nvPr/>
        </p:nvSpPr>
        <p:spPr>
          <a:xfrm>
            <a:off x="7169550" y="1495777"/>
            <a:ext cx="1905000" cy="3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Note 1: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Generator operates on a single frame independently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Note 2: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During inference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Reference=Target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(Target is just half-masked)</a:t>
            </a:r>
            <a:endParaRPr sz="15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Lip-Syncing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283125" y="984825"/>
            <a:ext cx="8549100" cy="9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Let’s look at the demo: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 Lip Sync Expert Is All You Need for Speech to Lip Generation In The Wild (ACM Multimedia 2020)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Got carried away testing out wav2lip and now this exists...&#10;&#10;wav2lip: https://github.com/Rudrabha/Wav2Lip" id="283" name="Google Shape;283;p35" title="I used AI to make all your favourite movies sing All Star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0079" y="1451076"/>
            <a:ext cx="5773542" cy="32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How to Detect Deepfakes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Recap: Voice Biometric Systems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422575" y="1165675"/>
            <a:ext cx="3788400" cy="37884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Automatic Speaker Verification System (ASV)</a:t>
            </a:r>
            <a:endParaRPr b="1" sz="2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Defines whether a speaker is an owner or another </a:t>
            </a:r>
            <a:r>
              <a:rPr b="1" lang="en" sz="2200">
                <a:latin typeface="Lora"/>
                <a:ea typeface="Lora"/>
                <a:cs typeface="Lora"/>
                <a:sym typeface="Lora"/>
              </a:rPr>
              <a:t>real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person.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Attack Types: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Imposter Attacks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4684050" y="1165675"/>
            <a:ext cx="3788400" cy="37884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Countermeasure</a:t>
            </a:r>
            <a:endParaRPr b="1" sz="2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System (CM)</a:t>
            </a:r>
            <a:endParaRPr b="1" sz="28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Defines whether speech is real (a.k.a. bona-fide, genuine) or not.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Attack Types: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Synthesized Speech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Recorded Speech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Voice Biometric Systems: SASV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Google Shape;3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451700" y="2404175"/>
            <a:ext cx="1704900" cy="1704900"/>
          </a:xfrm>
          <a:prstGeom prst="rect">
            <a:avLst/>
          </a:prstGeom>
          <a:solidFill>
            <a:srgbClr val="C9DAF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ASV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4" name="Google Shape;304;p38"/>
          <p:cNvSpPr/>
          <p:nvPr/>
        </p:nvSpPr>
        <p:spPr>
          <a:xfrm>
            <a:off x="3154125" y="2404175"/>
            <a:ext cx="1704900" cy="17049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CM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5" name="Google Shape;305;p38"/>
          <p:cNvSpPr/>
          <p:nvPr/>
        </p:nvSpPr>
        <p:spPr>
          <a:xfrm>
            <a:off x="6767550" y="2404175"/>
            <a:ext cx="1704900" cy="17049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Lora"/>
                <a:ea typeface="Lora"/>
                <a:cs typeface="Lora"/>
                <a:sym typeface="Lora"/>
              </a:rPr>
              <a:t>SASV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2261900" y="2863175"/>
            <a:ext cx="786900" cy="7869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5340026" y="2783375"/>
            <a:ext cx="946500" cy="9465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8"/>
          <p:cNvSpPr txBox="1"/>
          <p:nvPr/>
        </p:nvSpPr>
        <p:spPr>
          <a:xfrm>
            <a:off x="311700" y="1113850"/>
            <a:ext cx="826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Complete authentication method  is called Spoofing-Aware Speaker Verification System (SASV).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Voice Biometric Systems: Terminology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4" name="Google Shape;31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597425" y="1391375"/>
            <a:ext cx="1792200" cy="8454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Front-End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3638825" y="1391375"/>
            <a:ext cx="1792200" cy="8454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Back-End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7" name="Google Shape;317;p39"/>
          <p:cNvSpPr/>
          <p:nvPr/>
        </p:nvSpPr>
        <p:spPr>
          <a:xfrm>
            <a:off x="6680250" y="1391375"/>
            <a:ext cx="1792200" cy="8454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Score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18" name="Google Shape;318;p39"/>
          <p:cNvCxnSpPr>
            <a:stCxn id="315" idx="3"/>
            <a:endCxn id="316" idx="1"/>
          </p:cNvCxnSpPr>
          <p:nvPr/>
        </p:nvCxnSpPr>
        <p:spPr>
          <a:xfrm>
            <a:off x="2389625" y="1814075"/>
            <a:ext cx="124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9" name="Google Shape;319;p39"/>
          <p:cNvCxnSpPr>
            <a:stCxn id="316" idx="3"/>
            <a:endCxn id="317" idx="1"/>
          </p:cNvCxnSpPr>
          <p:nvPr/>
        </p:nvCxnSpPr>
        <p:spPr>
          <a:xfrm>
            <a:off x="5431025" y="1814075"/>
            <a:ext cx="1249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0" name="Google Shape;320;p39"/>
          <p:cNvSpPr txBox="1"/>
          <p:nvPr/>
        </p:nvSpPr>
        <p:spPr>
          <a:xfrm>
            <a:off x="276850" y="2418750"/>
            <a:ext cx="27831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Input Features: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Raw (X[n])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Spectrogram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Cepstral Coefficients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Self-Supervised Embeddings</a:t>
            </a:r>
            <a:endParaRPr sz="2000"/>
          </a:p>
        </p:txBody>
      </p:sp>
      <p:sp>
        <p:nvSpPr>
          <p:cNvPr id="321" name="Google Shape;321;p39"/>
          <p:cNvSpPr txBox="1"/>
          <p:nvPr/>
        </p:nvSpPr>
        <p:spPr>
          <a:xfrm>
            <a:off x="3255975" y="2418750"/>
            <a:ext cx="27831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Architecture: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Deep Neural Network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Gaussian Mixture Model</a:t>
            </a:r>
            <a:endParaRPr sz="2000"/>
          </a:p>
        </p:txBody>
      </p:sp>
      <p:sp>
        <p:nvSpPr>
          <p:cNvPr id="322" name="Google Shape;322;p39"/>
          <p:cNvSpPr txBox="1"/>
          <p:nvPr/>
        </p:nvSpPr>
        <p:spPr>
          <a:xfrm>
            <a:off x="6235100" y="2418750"/>
            <a:ext cx="2783100" cy="24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Probability of audio spoof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Voice Biometric Systems: Metrics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8" name="Google Shape;3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" name="Google Shape;329;p40"/>
          <p:cNvSpPr txBox="1"/>
          <p:nvPr/>
        </p:nvSpPr>
        <p:spPr>
          <a:xfrm>
            <a:off x="311700" y="1113850"/>
            <a:ext cx="82617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Equal Error Rate (EER). </a:t>
            </a:r>
            <a:r>
              <a:rPr lang="en" sz="2700">
                <a:latin typeface="Lora"/>
                <a:ea typeface="Lora"/>
                <a:cs typeface="Lora"/>
                <a:sym typeface="Lora"/>
              </a:rPr>
              <a:t>↓</a:t>
            </a:r>
            <a:endParaRPr sz="27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latin typeface="Lora"/>
                <a:ea typeface="Lora"/>
                <a:cs typeface="Lora"/>
                <a:sym typeface="Lora"/>
              </a:rPr>
              <a:t>False Acceptance – provide access to a spoofer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latin typeface="Lora"/>
                <a:ea typeface="Lora"/>
                <a:cs typeface="Lora"/>
                <a:sym typeface="Lora"/>
              </a:rPr>
              <a:t>False Rejection – reject access to the owner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Given a probability threshold </a:t>
            </a:r>
            <a:r>
              <a:rPr i="1" lang="en" sz="2200"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we can calculate </a:t>
            </a:r>
            <a:r>
              <a:rPr i="1" lang="en" sz="2200">
                <a:latin typeface="Lora"/>
                <a:ea typeface="Lora"/>
                <a:cs typeface="Lora"/>
                <a:sym typeface="Lora"/>
              </a:rPr>
              <a:t>FAR(s)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latin typeface="Lora"/>
                <a:ea typeface="Lora"/>
                <a:cs typeface="Lora"/>
                <a:sym typeface="Lora"/>
              </a:rPr>
              <a:t>and </a:t>
            </a:r>
            <a:r>
              <a:rPr i="1" lang="en" sz="2200">
                <a:latin typeface="Lora"/>
                <a:ea typeface="Lora"/>
                <a:cs typeface="Lora"/>
                <a:sym typeface="Lora"/>
              </a:rPr>
              <a:t>FRR(s)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. EER is equal to </a:t>
            </a:r>
            <a:r>
              <a:rPr i="1" lang="en" sz="2200">
                <a:latin typeface="Lora"/>
                <a:ea typeface="Lora"/>
                <a:cs typeface="Lora"/>
                <a:sym typeface="Lora"/>
              </a:rPr>
              <a:t>FAR(s)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with such </a:t>
            </a:r>
            <a:r>
              <a:rPr i="1" lang="en" sz="2200">
                <a:latin typeface="Lora"/>
                <a:ea typeface="Lora"/>
                <a:cs typeface="Lora"/>
                <a:sym typeface="Lora"/>
              </a:rPr>
              <a:t>s 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that 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i="1" lang="en" sz="2200">
                <a:latin typeface="Lora"/>
                <a:ea typeface="Lora"/>
                <a:cs typeface="Lora"/>
                <a:sym typeface="Lora"/>
              </a:rPr>
              <a:t>FAR(s) = FRR(s)</a:t>
            </a:r>
            <a:endParaRPr i="1" sz="22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Detection Cost Function (DCF). Another approach. </a:t>
            </a:r>
            <a:r>
              <a:rPr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↓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Voice Biometric Systems: Metrics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5" name="Google Shape;33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41"/>
          <p:cNvSpPr txBox="1"/>
          <p:nvPr/>
        </p:nvSpPr>
        <p:spPr>
          <a:xfrm>
            <a:off x="311700" y="1113850"/>
            <a:ext cx="82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Area Under Curver (AUC) – Common metric in classification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37" name="Google Shape;337;p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75" y="1661050"/>
            <a:ext cx="8390052" cy="30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Deepfakes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Voice Biometric Systems: Metrics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42"/>
          <p:cNvSpPr txBox="1"/>
          <p:nvPr/>
        </p:nvSpPr>
        <p:spPr>
          <a:xfrm>
            <a:off x="311700" y="1113850"/>
            <a:ext cx="82617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45" name="Google Shape;345;p42"/>
          <p:cNvPicPr preferRelativeResize="0"/>
          <p:nvPr/>
        </p:nvPicPr>
        <p:blipFill rotWithShape="1">
          <a:blip r:embed="rId3">
            <a:alphaModFix/>
          </a:blip>
          <a:srcRect b="0" l="12637" r="16127" t="0"/>
          <a:stretch/>
        </p:blipFill>
        <p:spPr>
          <a:xfrm>
            <a:off x="2534185" y="1113850"/>
            <a:ext cx="3816728" cy="37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ASV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Speaker Verification Vs Recognition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6" name="Google Shape;35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25" y="1748230"/>
            <a:ext cx="8944950" cy="291498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/>
        </p:nvSpPr>
        <p:spPr>
          <a:xfrm>
            <a:off x="311700" y="1027125"/>
            <a:ext cx="8520600" cy="46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Speaker Recognition = Speaker Identification + Speaker Verification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Speaker Verification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5"/>
          <p:cNvSpPr txBox="1"/>
          <p:nvPr/>
        </p:nvSpPr>
        <p:spPr>
          <a:xfrm>
            <a:off x="311700" y="3642700"/>
            <a:ext cx="8334600" cy="12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General idea is to represent each utterance as an embedding in a such way that utterance embeddings of the same speaker are “close” and of different speakers are “distant”.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6" name="Google Shape;366;p45"/>
          <p:cNvSpPr/>
          <p:nvPr/>
        </p:nvSpPr>
        <p:spPr>
          <a:xfrm>
            <a:off x="2046300" y="1248400"/>
            <a:ext cx="353100" cy="361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367" name="Google Shape;367;p45"/>
          <p:cNvSpPr/>
          <p:nvPr/>
        </p:nvSpPr>
        <p:spPr>
          <a:xfrm>
            <a:off x="1476523" y="1962502"/>
            <a:ext cx="353100" cy="361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sp>
        <p:nvSpPr>
          <p:cNvPr id="368" name="Google Shape;368;p45"/>
          <p:cNvSpPr/>
          <p:nvPr/>
        </p:nvSpPr>
        <p:spPr>
          <a:xfrm>
            <a:off x="6703275" y="1272450"/>
            <a:ext cx="353100" cy="361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369" name="Google Shape;369;p45"/>
          <p:cNvSpPr/>
          <p:nvPr/>
        </p:nvSpPr>
        <p:spPr>
          <a:xfrm>
            <a:off x="6170575" y="1938350"/>
            <a:ext cx="353100" cy="361200"/>
          </a:xfrm>
          <a:prstGeom prst="ellipse">
            <a:avLst/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</p:txBody>
      </p:sp>
      <p:cxnSp>
        <p:nvCxnSpPr>
          <p:cNvPr id="370" name="Google Shape;370;p45"/>
          <p:cNvCxnSpPr>
            <a:stCxn id="367" idx="7"/>
          </p:cNvCxnSpPr>
          <p:nvPr/>
        </p:nvCxnSpPr>
        <p:spPr>
          <a:xfrm flipH="1" rot="10800000">
            <a:off x="1777913" y="1802098"/>
            <a:ext cx="147900" cy="213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1" name="Google Shape;371;p45"/>
          <p:cNvCxnSpPr>
            <a:stCxn id="369" idx="7"/>
            <a:endCxn id="368" idx="3"/>
          </p:cNvCxnSpPr>
          <p:nvPr/>
        </p:nvCxnSpPr>
        <p:spPr>
          <a:xfrm flipH="1" rot="10800000">
            <a:off x="6471965" y="1580847"/>
            <a:ext cx="282900" cy="4104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72" name="Google Shape;372;p45"/>
          <p:cNvCxnSpPr/>
          <p:nvPr/>
        </p:nvCxnSpPr>
        <p:spPr>
          <a:xfrm flipH="1">
            <a:off x="4278538" y="935600"/>
            <a:ext cx="2400" cy="22803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45"/>
          <p:cNvCxnSpPr>
            <a:stCxn id="366" idx="3"/>
          </p:cNvCxnSpPr>
          <p:nvPr/>
        </p:nvCxnSpPr>
        <p:spPr>
          <a:xfrm flipH="1">
            <a:off x="1925810" y="1556703"/>
            <a:ext cx="172200" cy="2454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45"/>
          <p:cNvSpPr txBox="1"/>
          <p:nvPr/>
        </p:nvSpPr>
        <p:spPr>
          <a:xfrm>
            <a:off x="480200" y="2572375"/>
            <a:ext cx="37005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“attract” everything that have to be close  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4496875" y="2572375"/>
            <a:ext cx="3700500" cy="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“spread” everything that shouldn’t be close</a:t>
            </a:r>
            <a:endParaRPr sz="18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i-vectors Vs x-vectors and d-vectors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6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i-vectors are the low-dimensional projection of high-dimensional statistics from universal background model (UBM).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latin typeface="Lora"/>
                <a:ea typeface="Lora"/>
                <a:cs typeface="Lora"/>
                <a:sym typeface="Lora"/>
              </a:rPr>
              <a:t>UBM is a fancy name for a special Gaussian Mixture Model.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latin typeface="Lora"/>
                <a:ea typeface="Lora"/>
                <a:cs typeface="Lora"/>
                <a:sym typeface="Lora"/>
              </a:rPr>
              <a:t> 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x-vectors (d-vectors) is a fancy name for embeddings obtained from a Deep Neural Network.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7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Similarity score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8" name="Google Shape;38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47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0" name="Google Shape;390;p47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Cosine similarity score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solidFill>
                  <a:srgbClr val="242424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Probabilistic Linear Discriminant Analysis 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(PLDA)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r>
              <a:rPr lang="en" sz="2200">
                <a:solidFill>
                  <a:srgbClr val="242424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Projects both embeddings into lower dimensional space where we find distance between them.</a:t>
            </a:r>
            <a:endParaRPr sz="29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1" name="Google Shape;39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25" y="1547525"/>
            <a:ext cx="5251951" cy="11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8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7" name="Google Shape;39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AutoNum type="arabicPeriod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Softmax Loss, a.k.a. Cross-Entropy Loss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Softmax Loss penalizes on classification error, it does not explicitly enforce the similarity for intra-class samples and the diversity for inter-class samples.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99" name="Google Shape;3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1888200"/>
            <a:ext cx="70866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05" name="Google Shape;40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49"/>
          <p:cNvSpPr txBox="1"/>
          <p:nvPr/>
        </p:nvSpPr>
        <p:spPr>
          <a:xfrm>
            <a:off x="311700" y="961825"/>
            <a:ext cx="83346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	Angular-Softmax Loss (A-Softmax Loss)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3">
            <a:alphaModFix/>
          </a:blip>
          <a:srcRect b="58051" l="84399" r="0" t="23089"/>
          <a:stretch/>
        </p:blipFill>
        <p:spPr>
          <a:xfrm>
            <a:off x="207775" y="2441214"/>
            <a:ext cx="920865" cy="26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37988" l="-168" r="77648" t="39947"/>
          <a:stretch/>
        </p:blipFill>
        <p:spPr>
          <a:xfrm>
            <a:off x="1037316" y="2412004"/>
            <a:ext cx="1329310" cy="30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/>
          </a:blip>
          <a:srcRect b="36508" l="66680" r="1535" t="41428"/>
          <a:stretch/>
        </p:blipFill>
        <p:spPr>
          <a:xfrm>
            <a:off x="4257594" y="2412003"/>
            <a:ext cx="1876178" cy="305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3">
            <a:alphaModFix/>
          </a:blip>
          <a:srcRect b="19115" l="1091" r="58318" t="62026"/>
          <a:stretch/>
        </p:blipFill>
        <p:spPr>
          <a:xfrm>
            <a:off x="6146455" y="2440149"/>
            <a:ext cx="2395920" cy="26109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/>
        </p:nvSpPr>
        <p:spPr>
          <a:xfrm>
            <a:off x="207775" y="1510175"/>
            <a:ext cx="8520600" cy="7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First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, let’s remove biases, so that b</a:t>
            </a:r>
            <a:r>
              <a:rPr b="1" lang="en" sz="2000"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en" sz="2000">
                <a:latin typeface="Lora"/>
                <a:ea typeface="Lora"/>
                <a:cs typeface="Lora"/>
                <a:sym typeface="Lora"/>
              </a:rPr>
              <a:t> = 0.</a:t>
            </a:r>
            <a:br>
              <a:rPr lang="en" sz="2000">
                <a:latin typeface="Lora"/>
                <a:ea typeface="Lora"/>
                <a:cs typeface="Lora"/>
                <a:sym typeface="Lora"/>
              </a:rPr>
            </a:br>
            <a:r>
              <a:rPr lang="en" sz="2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Then, the decision boundary will look like this: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12" name="Google Shape;412;p49"/>
          <p:cNvSpPr/>
          <p:nvPr/>
        </p:nvSpPr>
        <p:spPr>
          <a:xfrm>
            <a:off x="2890864" y="2365046"/>
            <a:ext cx="920700" cy="413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9"/>
          <p:cNvSpPr txBox="1"/>
          <p:nvPr/>
        </p:nvSpPr>
        <p:spPr>
          <a:xfrm>
            <a:off x="207775" y="3137500"/>
            <a:ext cx="84168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Second</a:t>
            </a:r>
            <a:r>
              <a:rPr lang="en" sz="2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: let’s normalize weights, so that ||W_i|| =1 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4" name="Google Shape;4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544" y="3892722"/>
            <a:ext cx="2513605" cy="35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9"/>
          <p:cNvPicPr preferRelativeResize="0"/>
          <p:nvPr/>
        </p:nvPicPr>
        <p:blipFill rotWithShape="1">
          <a:blip r:embed="rId3">
            <a:alphaModFix/>
          </a:blip>
          <a:srcRect b="19115" l="38772" r="58318" t="62026"/>
          <a:stretch/>
        </p:blipFill>
        <p:spPr>
          <a:xfrm>
            <a:off x="8504605" y="3947255"/>
            <a:ext cx="171871" cy="26133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9"/>
          <p:cNvSpPr/>
          <p:nvPr/>
        </p:nvSpPr>
        <p:spPr>
          <a:xfrm>
            <a:off x="4827707" y="3863076"/>
            <a:ext cx="921600" cy="413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9"/>
          <p:cNvPicPr preferRelativeResize="0"/>
          <p:nvPr/>
        </p:nvPicPr>
        <p:blipFill rotWithShape="1">
          <a:blip r:embed="rId3">
            <a:alphaModFix/>
          </a:blip>
          <a:srcRect b="36508" l="66680" r="1535" t="41428"/>
          <a:stretch/>
        </p:blipFill>
        <p:spPr>
          <a:xfrm>
            <a:off x="259675" y="3925060"/>
            <a:ext cx="1877859" cy="30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9"/>
          <p:cNvPicPr preferRelativeResize="0"/>
          <p:nvPr/>
        </p:nvPicPr>
        <p:blipFill rotWithShape="1">
          <a:blip r:embed="rId3">
            <a:alphaModFix/>
          </a:blip>
          <a:srcRect b="19115" l="1091" r="58318" t="62026"/>
          <a:stretch/>
        </p:blipFill>
        <p:spPr>
          <a:xfrm>
            <a:off x="2150228" y="3953231"/>
            <a:ext cx="2398066" cy="26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24" name="Google Shape;424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50"/>
          <p:cNvSpPr txBox="1"/>
          <p:nvPr/>
        </p:nvSpPr>
        <p:spPr>
          <a:xfrm>
            <a:off x="311700" y="961825"/>
            <a:ext cx="83346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	Angular-Softmax Loss (A-Softmax Loss)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6" name="Google Shape;42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75" y="1613725"/>
            <a:ext cx="6052250" cy="11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0"/>
          <p:cNvSpPr txBox="1"/>
          <p:nvPr/>
        </p:nvSpPr>
        <p:spPr>
          <a:xfrm>
            <a:off x="235500" y="2809475"/>
            <a:ext cx="8237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Let’s introduce a more restrictive condition:</a:t>
            </a:r>
            <a:endParaRPr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Class 1: </a:t>
            </a:r>
            <a:endParaRPr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Class 2:</a:t>
            </a:r>
            <a:endParaRPr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Idea: lower bound</a:t>
            </a:r>
            <a:endParaRPr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8" name="Google Shape;428;p50"/>
          <p:cNvPicPr preferRelativeResize="0"/>
          <p:nvPr/>
        </p:nvPicPr>
        <p:blipFill rotWithShape="1">
          <a:blip r:embed="rId4">
            <a:alphaModFix/>
          </a:blip>
          <a:srcRect b="50488" l="0" r="1864" t="6304"/>
          <a:stretch/>
        </p:blipFill>
        <p:spPr>
          <a:xfrm>
            <a:off x="1607301" y="3475477"/>
            <a:ext cx="310192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0"/>
          <p:cNvPicPr preferRelativeResize="0"/>
          <p:nvPr/>
        </p:nvPicPr>
        <p:blipFill rotWithShape="1">
          <a:blip r:embed="rId4">
            <a:alphaModFix/>
          </a:blip>
          <a:srcRect b="6157" l="0" r="1864" t="50635"/>
          <a:stretch/>
        </p:blipFill>
        <p:spPr>
          <a:xfrm>
            <a:off x="1607301" y="4133602"/>
            <a:ext cx="310192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749" y="4663225"/>
            <a:ext cx="2417024" cy="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7" name="Google Shape;437;p51"/>
          <p:cNvSpPr txBox="1"/>
          <p:nvPr/>
        </p:nvSpPr>
        <p:spPr>
          <a:xfrm>
            <a:off x="311700" y="961825"/>
            <a:ext cx="83346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2.	Angular-Softmax Loss (A-Softmax Loss)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8" name="Google Shape;43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6975"/>
            <a:ext cx="2515287" cy="254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51"/>
          <p:cNvPicPr preferRelativeResize="0"/>
          <p:nvPr/>
        </p:nvPicPr>
        <p:blipFill rotWithShape="1">
          <a:blip r:embed="rId4">
            <a:alphaModFix/>
          </a:blip>
          <a:srcRect b="23324" l="0" r="0" t="0"/>
          <a:stretch/>
        </p:blipFill>
        <p:spPr>
          <a:xfrm>
            <a:off x="4995450" y="1666975"/>
            <a:ext cx="3357376" cy="25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1"/>
          <p:cNvSpPr txBox="1"/>
          <p:nvPr/>
        </p:nvSpPr>
        <p:spPr>
          <a:xfrm>
            <a:off x="320475" y="4406425"/>
            <a:ext cx="30285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Softmax boundary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4995450" y="4406425"/>
            <a:ext cx="3477000" cy="6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A-Softmax boundary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 deepfake?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" name="Google Shape;75;p16"/>
          <p:cNvSpPr/>
          <p:nvPr/>
        </p:nvSpPr>
        <p:spPr>
          <a:xfrm>
            <a:off x="2351225" y="2285013"/>
            <a:ext cx="1759500" cy="79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Desired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" name="Google Shape;76;p16"/>
          <p:cNvSpPr/>
          <p:nvPr/>
        </p:nvSpPr>
        <p:spPr>
          <a:xfrm>
            <a:off x="2351225" y="4098550"/>
            <a:ext cx="1759500" cy="795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Target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Reference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217125" y="13146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Speech 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217125" y="19182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Hairstyle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17125" y="25219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Emotion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17125" y="31255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Age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217125" y="37292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2" name="Google Shape;82;p16"/>
          <p:cNvCxnSpPr>
            <a:stCxn id="77" idx="3"/>
            <a:endCxn id="75" idx="1"/>
          </p:cNvCxnSpPr>
          <p:nvPr/>
        </p:nvCxnSpPr>
        <p:spPr>
          <a:xfrm>
            <a:off x="1881525" y="1558950"/>
            <a:ext cx="469800" cy="112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>
            <a:stCxn id="78" idx="3"/>
            <a:endCxn id="75" idx="1"/>
          </p:cNvCxnSpPr>
          <p:nvPr/>
        </p:nvCxnSpPr>
        <p:spPr>
          <a:xfrm>
            <a:off x="1881525" y="2162600"/>
            <a:ext cx="4698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79" idx="3"/>
            <a:endCxn id="75" idx="1"/>
          </p:cNvCxnSpPr>
          <p:nvPr/>
        </p:nvCxnSpPr>
        <p:spPr>
          <a:xfrm flipH="1" rot="10800000">
            <a:off x="1881525" y="2682850"/>
            <a:ext cx="469800" cy="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80" idx="3"/>
            <a:endCxn id="75" idx="1"/>
          </p:cNvCxnSpPr>
          <p:nvPr/>
        </p:nvCxnSpPr>
        <p:spPr>
          <a:xfrm flipH="1" rot="10800000">
            <a:off x="1881525" y="2682900"/>
            <a:ext cx="469800" cy="68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6"/>
          <p:cNvCxnSpPr>
            <a:stCxn id="81" idx="3"/>
            <a:endCxn id="75" idx="1"/>
          </p:cNvCxnSpPr>
          <p:nvPr/>
        </p:nvCxnSpPr>
        <p:spPr>
          <a:xfrm flipH="1" rot="10800000">
            <a:off x="1881525" y="2682950"/>
            <a:ext cx="469800" cy="129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/>
          <p:nvPr/>
        </p:nvSpPr>
        <p:spPr>
          <a:xfrm>
            <a:off x="4676800" y="3034288"/>
            <a:ext cx="1759500" cy="79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Target with Desired 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865325" y="23733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Speaker Different Text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6865325" y="31877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Voice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Different Face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22825" y="4332850"/>
            <a:ext cx="985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Etc.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484850" y="3759500"/>
            <a:ext cx="985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Etc.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6865325" y="1558938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Text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Different Speaker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3" name="Google Shape;93;p16"/>
          <p:cNvCxnSpPr>
            <a:stCxn id="87" idx="3"/>
            <a:endCxn id="92" idx="1"/>
          </p:cNvCxnSpPr>
          <p:nvPr/>
        </p:nvCxnSpPr>
        <p:spPr>
          <a:xfrm flipH="1" rot="10800000">
            <a:off x="6436300" y="1803388"/>
            <a:ext cx="429000" cy="162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" name="Google Shape;94;p16"/>
          <p:cNvCxnSpPr>
            <a:stCxn id="87" idx="3"/>
            <a:endCxn id="88" idx="1"/>
          </p:cNvCxnSpPr>
          <p:nvPr/>
        </p:nvCxnSpPr>
        <p:spPr>
          <a:xfrm flipH="1" rot="10800000">
            <a:off x="6436300" y="2617588"/>
            <a:ext cx="429000" cy="8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6"/>
          <p:cNvCxnSpPr>
            <a:stCxn id="87" idx="3"/>
            <a:endCxn id="89" idx="1"/>
          </p:cNvCxnSpPr>
          <p:nvPr/>
        </p:nvCxnSpPr>
        <p:spPr>
          <a:xfrm>
            <a:off x="6436300" y="3432088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6" name="Google Shape;96;p16"/>
          <p:cNvCxnSpPr>
            <a:stCxn id="75" idx="3"/>
            <a:endCxn id="87" idx="1"/>
          </p:cNvCxnSpPr>
          <p:nvPr/>
        </p:nvCxnSpPr>
        <p:spPr>
          <a:xfrm>
            <a:off x="4110725" y="2682813"/>
            <a:ext cx="566100" cy="74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" name="Google Shape;97;p16"/>
          <p:cNvCxnSpPr>
            <a:stCxn id="76" idx="3"/>
            <a:endCxn id="87" idx="1"/>
          </p:cNvCxnSpPr>
          <p:nvPr/>
        </p:nvCxnSpPr>
        <p:spPr>
          <a:xfrm flipH="1" rot="10800000">
            <a:off x="4110725" y="3431950"/>
            <a:ext cx="566100" cy="106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2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functions: A-Softmax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7" name="Google Shape;44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2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9" name="Google Shape;4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112" y="1008763"/>
            <a:ext cx="6455750" cy="1072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0" name="Google Shape;45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150" y="2172250"/>
            <a:ext cx="5563676" cy="28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functions: A-Softmax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7" name="Google Shape;457;p53"/>
          <p:cNvPicPr preferRelativeResize="0"/>
          <p:nvPr/>
        </p:nvPicPr>
        <p:blipFill rotWithShape="1">
          <a:blip r:embed="rId3">
            <a:alphaModFix/>
          </a:blip>
          <a:srcRect b="2978" l="0" r="0" t="0"/>
          <a:stretch/>
        </p:blipFill>
        <p:spPr>
          <a:xfrm>
            <a:off x="311700" y="917925"/>
            <a:ext cx="8167650" cy="37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4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3" name="Google Shape;46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4" name="Google Shape;464;p54"/>
          <p:cNvSpPr txBox="1"/>
          <p:nvPr/>
        </p:nvSpPr>
        <p:spPr>
          <a:xfrm>
            <a:off x="311700" y="961825"/>
            <a:ext cx="83346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	Additive-Margin-Softmax Loss (AM-Softmax Loss)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Angular Softmax is hard to optimize. Basically, the main idea is having a lower bound in decision boundary. Let’s do it by subtracting m.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5" name="Google Shape;4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25" y="4078225"/>
            <a:ext cx="53244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550" y="3004675"/>
            <a:ext cx="416242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5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72" name="Google Shape;47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3" name="Google Shape;473;p55"/>
          <p:cNvSpPr txBox="1"/>
          <p:nvPr/>
        </p:nvSpPr>
        <p:spPr>
          <a:xfrm>
            <a:off x="311700" y="961825"/>
            <a:ext cx="8334600" cy="17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3.	Additive-Margin-Softmax Loss (AM-Softmax Loss)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Let’s normalize x as well and introduce new Loss: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32600"/>
            <a:ext cx="8520600" cy="2610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6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0" name="Google Shape;48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56"/>
          <p:cNvSpPr txBox="1"/>
          <p:nvPr/>
        </p:nvSpPr>
        <p:spPr>
          <a:xfrm>
            <a:off x="311700" y="961825"/>
            <a:ext cx="87093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	Additive–Angular-Margin-Softmax Loss (AAM-Softmax)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If x is normalized, x_i is a point on a hypersphere. The arc length between two points is a natural way to define the distance. Length depends on the angle. So a more natural definition is the following: 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82" name="Google Shape;4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4500" y="3829625"/>
            <a:ext cx="55245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7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Loss functions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88" name="Google Shape;48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9" name="Google Shape;489;p57"/>
          <p:cNvSpPr txBox="1"/>
          <p:nvPr/>
        </p:nvSpPr>
        <p:spPr>
          <a:xfrm>
            <a:off x="311700" y="961825"/>
            <a:ext cx="87093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4.	Additive–Angular-Margin-Softmax Loss (AAM-Softmax)</a:t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0" name="Google Shape;4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70925"/>
            <a:ext cx="8167657" cy="2107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ECAPA-TDNN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6" name="Google Shape;49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7" name="Google Shape;497;p58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98" name="Google Shape;498;p58"/>
          <p:cNvSpPr txBox="1"/>
          <p:nvPr/>
        </p:nvSpPr>
        <p:spPr>
          <a:xfrm>
            <a:off x="311700" y="961825"/>
            <a:ext cx="55311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Classic ASV system (s.o.t.a. 2020)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Modern state-of-the-art systems are usually modifications of ECAPA-TDNN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Front-end: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MFCC (Originally)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MelSpectrogram (Common)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Spectrogram of size FxT is used as a 1-D input of length T with F channels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943" y="0"/>
            <a:ext cx="29063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9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ECAPA-TDNN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6" name="Google Shape;506;p59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07" name="Google Shape;507;p59"/>
          <p:cNvSpPr txBox="1"/>
          <p:nvPr/>
        </p:nvSpPr>
        <p:spPr>
          <a:xfrm>
            <a:off x="311700" y="961825"/>
            <a:ext cx="55311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Res2Net Block: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08" name="Google Shape;508;p59"/>
          <p:cNvPicPr preferRelativeResize="0"/>
          <p:nvPr/>
        </p:nvPicPr>
        <p:blipFill rotWithShape="1">
          <a:blip r:embed="rId3">
            <a:alphaModFix/>
          </a:blip>
          <a:srcRect b="45607" l="-2020" r="2020" t="15879"/>
          <a:stretch/>
        </p:blipFill>
        <p:spPr>
          <a:xfrm>
            <a:off x="6265750" y="109400"/>
            <a:ext cx="2148300" cy="12348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9" name="Google Shape;5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75" y="1480050"/>
            <a:ext cx="2655199" cy="35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846" y="1411513"/>
            <a:ext cx="4889008" cy="35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/>
          <p:nvPr/>
        </p:nvSpPr>
        <p:spPr>
          <a:xfrm>
            <a:off x="6066700" y="2579275"/>
            <a:ext cx="2148300" cy="466500"/>
          </a:xfrm>
          <a:prstGeom prst="flowChartAlternateProcess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ECAPA-TDNN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7" name="Google Shape;51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60"/>
          <p:cNvSpPr txBox="1"/>
          <p:nvPr/>
        </p:nvSpPr>
        <p:spPr>
          <a:xfrm>
            <a:off x="311700" y="961825"/>
            <a:ext cx="8334600" cy="3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311700" y="961825"/>
            <a:ext cx="55311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Squeeze-Excitation Block: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AutoNum type="arabicPeriod"/>
            </a:pP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AutoNum type="arabicPeriod"/>
            </a:pP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AutoNum type="arabicPeriod"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0" name="Google Shape;520;p60"/>
          <p:cNvPicPr preferRelativeResize="0"/>
          <p:nvPr/>
        </p:nvPicPr>
        <p:blipFill rotWithShape="1">
          <a:blip r:embed="rId3">
            <a:alphaModFix/>
          </a:blip>
          <a:srcRect b="45607" l="-2020" r="2020" t="15879"/>
          <a:stretch/>
        </p:blipFill>
        <p:spPr>
          <a:xfrm>
            <a:off x="6265750" y="109400"/>
            <a:ext cx="2148300" cy="123482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1" name="Google Shape;52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475" y="1480050"/>
            <a:ext cx="2655199" cy="35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5225" y="1480045"/>
            <a:ext cx="1684450" cy="93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5625" y="2674523"/>
            <a:ext cx="4283250" cy="52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7963" y="3564188"/>
            <a:ext cx="2181225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0"/>
          <p:cNvSpPr/>
          <p:nvPr/>
        </p:nvSpPr>
        <p:spPr>
          <a:xfrm>
            <a:off x="6083475" y="3883475"/>
            <a:ext cx="2148300" cy="466500"/>
          </a:xfrm>
          <a:prstGeom prst="flowChartAlternateProcess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311700" y="197325"/>
            <a:ext cx="85206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ECAPA-TDNN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1" name="Google Shape;531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61"/>
          <p:cNvSpPr txBox="1"/>
          <p:nvPr/>
        </p:nvSpPr>
        <p:spPr>
          <a:xfrm>
            <a:off x="311700" y="961825"/>
            <a:ext cx="84366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33" name="Google Shape;533;p61"/>
          <p:cNvSpPr txBox="1"/>
          <p:nvPr/>
        </p:nvSpPr>
        <p:spPr>
          <a:xfrm>
            <a:off x="311700" y="961825"/>
            <a:ext cx="8290200" cy="3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latin typeface="Lora"/>
                <a:ea typeface="Lora"/>
                <a:cs typeface="Lora"/>
                <a:sym typeface="Lora"/>
              </a:rPr>
              <a:t>Attentive Statistic Pooling: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ora"/>
              <a:buAutoNum type="arabicPeriod"/>
            </a:pPr>
            <a:br>
              <a:rPr lang="en" sz="1900">
                <a:latin typeface="Lora"/>
                <a:ea typeface="Lora"/>
                <a:cs typeface="Lora"/>
                <a:sym typeface="Lora"/>
              </a:rPr>
            </a:br>
            <a:br>
              <a:rPr lang="en" sz="1900">
                <a:latin typeface="Lora"/>
                <a:ea typeface="Lora"/>
                <a:cs typeface="Lora"/>
                <a:sym typeface="Lora"/>
              </a:rPr>
            </a:b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ora"/>
              <a:buAutoNum type="arabicPeriod"/>
            </a:pPr>
            <a:br>
              <a:rPr lang="en" sz="1900">
                <a:latin typeface="Lora"/>
                <a:ea typeface="Lora"/>
                <a:cs typeface="Lora"/>
                <a:sym typeface="Lora"/>
              </a:rPr>
            </a:br>
            <a:br>
              <a:rPr lang="en" sz="1900">
                <a:latin typeface="Lora"/>
                <a:ea typeface="Lora"/>
                <a:cs typeface="Lora"/>
                <a:sym typeface="Lora"/>
              </a:rPr>
            </a:b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Lora"/>
              <a:buAutoNum type="arabicPeriod"/>
            </a:pPr>
            <a:r>
              <a:t/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ora"/>
                <a:ea typeface="Lora"/>
                <a:cs typeface="Lora"/>
                <a:sym typeface="Lora"/>
              </a:rPr>
              <a:t>Output: Concatenation of mu and sigma</a:t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ora"/>
                <a:ea typeface="Lora"/>
                <a:cs typeface="Lora"/>
                <a:sym typeface="Lora"/>
              </a:rPr>
              <a:t>Note:</a:t>
            </a:r>
            <a:r>
              <a:rPr lang="en" sz="1900">
                <a:latin typeface="Lora"/>
                <a:ea typeface="Lora"/>
                <a:cs typeface="Lora"/>
                <a:sym typeface="Lora"/>
              </a:rPr>
              <a:t> the temporal context is extended by concatenation of global mean and std to each h</a:t>
            </a:r>
            <a:r>
              <a:rPr baseline="-25000" lang="en" sz="1900">
                <a:latin typeface="Lora"/>
                <a:ea typeface="Lora"/>
                <a:cs typeface="Lora"/>
                <a:sym typeface="Lora"/>
              </a:rPr>
              <a:t>t</a:t>
            </a:r>
            <a:endParaRPr baseline="-25000" sz="19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4" name="Google Shape;534;p61"/>
          <p:cNvPicPr preferRelativeResize="0"/>
          <p:nvPr/>
        </p:nvPicPr>
        <p:blipFill rotWithShape="1">
          <a:blip r:embed="rId3">
            <a:alphaModFix/>
          </a:blip>
          <a:srcRect b="12820" l="0" r="0" t="52991"/>
          <a:stretch/>
        </p:blipFill>
        <p:spPr>
          <a:xfrm>
            <a:off x="5925950" y="197325"/>
            <a:ext cx="2906349" cy="1758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61"/>
          <p:cNvSpPr/>
          <p:nvPr/>
        </p:nvSpPr>
        <p:spPr>
          <a:xfrm>
            <a:off x="5925950" y="843300"/>
            <a:ext cx="2546400" cy="4665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6" name="Google Shape;53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00" y="1576975"/>
            <a:ext cx="3037674" cy="4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988" y="2268275"/>
            <a:ext cx="258445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7245" y="3106475"/>
            <a:ext cx="203962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8575" y="3015316"/>
            <a:ext cx="2546400" cy="102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 deepfake?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351225" y="2285013"/>
            <a:ext cx="1759500" cy="7956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Desired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2351225" y="4098550"/>
            <a:ext cx="1759500" cy="795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Target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Reference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217125" y="13146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Speech 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217125" y="19182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Hairstyle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17125" y="25219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Emotion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217125" y="31255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Age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9" name="Google Shape;109;p17"/>
          <p:cNvSpPr/>
          <p:nvPr/>
        </p:nvSpPr>
        <p:spPr>
          <a:xfrm>
            <a:off x="217125" y="372920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Language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0" name="Google Shape;110;p17"/>
          <p:cNvCxnSpPr>
            <a:stCxn id="105" idx="3"/>
            <a:endCxn id="103" idx="1"/>
          </p:cNvCxnSpPr>
          <p:nvPr/>
        </p:nvCxnSpPr>
        <p:spPr>
          <a:xfrm>
            <a:off x="1881525" y="1558950"/>
            <a:ext cx="469800" cy="112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7"/>
          <p:cNvCxnSpPr>
            <a:stCxn id="106" idx="3"/>
            <a:endCxn id="103" idx="1"/>
          </p:cNvCxnSpPr>
          <p:nvPr/>
        </p:nvCxnSpPr>
        <p:spPr>
          <a:xfrm>
            <a:off x="1881525" y="2162600"/>
            <a:ext cx="469800" cy="520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7"/>
          <p:cNvCxnSpPr>
            <a:stCxn id="107" idx="3"/>
            <a:endCxn id="103" idx="1"/>
          </p:cNvCxnSpPr>
          <p:nvPr/>
        </p:nvCxnSpPr>
        <p:spPr>
          <a:xfrm flipH="1" rot="10800000">
            <a:off x="1881525" y="2682850"/>
            <a:ext cx="469800" cy="83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7"/>
          <p:cNvCxnSpPr>
            <a:stCxn id="108" idx="3"/>
            <a:endCxn id="103" idx="1"/>
          </p:cNvCxnSpPr>
          <p:nvPr/>
        </p:nvCxnSpPr>
        <p:spPr>
          <a:xfrm flipH="1" rot="10800000">
            <a:off x="1881525" y="2682900"/>
            <a:ext cx="469800" cy="687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>
            <a:stCxn id="109" idx="3"/>
            <a:endCxn id="103" idx="1"/>
          </p:cNvCxnSpPr>
          <p:nvPr/>
        </p:nvCxnSpPr>
        <p:spPr>
          <a:xfrm flipH="1" rot="10800000">
            <a:off x="1881525" y="2682950"/>
            <a:ext cx="469800" cy="129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7"/>
          <p:cNvSpPr/>
          <p:nvPr/>
        </p:nvSpPr>
        <p:spPr>
          <a:xfrm>
            <a:off x="4676800" y="3034288"/>
            <a:ext cx="1759500" cy="795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Target with Desired Content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6865325" y="23733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Speaker Different Text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6865325" y="3187750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Voice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Different Face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22825" y="4332850"/>
            <a:ext cx="985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Etc.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7484850" y="3759500"/>
            <a:ext cx="9855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Etc.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865325" y="1558938"/>
            <a:ext cx="1664400" cy="48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Same Text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Different Speaker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21" name="Google Shape;121;p17"/>
          <p:cNvCxnSpPr>
            <a:stCxn id="115" idx="3"/>
            <a:endCxn id="120" idx="1"/>
          </p:cNvCxnSpPr>
          <p:nvPr/>
        </p:nvCxnSpPr>
        <p:spPr>
          <a:xfrm flipH="1" rot="10800000">
            <a:off x="6436300" y="1803388"/>
            <a:ext cx="429000" cy="1628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7"/>
          <p:cNvCxnSpPr>
            <a:stCxn id="115" idx="3"/>
            <a:endCxn id="116" idx="1"/>
          </p:cNvCxnSpPr>
          <p:nvPr/>
        </p:nvCxnSpPr>
        <p:spPr>
          <a:xfrm flipH="1" rot="10800000">
            <a:off x="6436300" y="2617588"/>
            <a:ext cx="429000" cy="8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7"/>
          <p:cNvCxnSpPr>
            <a:stCxn id="115" idx="3"/>
            <a:endCxn id="117" idx="1"/>
          </p:cNvCxnSpPr>
          <p:nvPr/>
        </p:nvCxnSpPr>
        <p:spPr>
          <a:xfrm>
            <a:off x="6436300" y="3432088"/>
            <a:ext cx="42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>
            <a:stCxn id="103" idx="3"/>
            <a:endCxn id="115" idx="1"/>
          </p:cNvCxnSpPr>
          <p:nvPr/>
        </p:nvCxnSpPr>
        <p:spPr>
          <a:xfrm>
            <a:off x="4110725" y="2682813"/>
            <a:ext cx="566100" cy="74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17"/>
          <p:cNvCxnSpPr>
            <a:stCxn id="104" idx="3"/>
            <a:endCxn id="115" idx="1"/>
          </p:cNvCxnSpPr>
          <p:nvPr/>
        </p:nvCxnSpPr>
        <p:spPr>
          <a:xfrm flipH="1" rot="10800000">
            <a:off x="4110725" y="3431950"/>
            <a:ext cx="566100" cy="106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17"/>
          <p:cNvSpPr txBox="1"/>
          <p:nvPr/>
        </p:nvSpPr>
        <p:spPr>
          <a:xfrm>
            <a:off x="4589225" y="4167050"/>
            <a:ext cx="3574500" cy="814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Any Audio/Visual/AudioVisual modification</a:t>
            </a:r>
            <a:endParaRPr sz="18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CM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50" name="Google Shape;5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550" y="988150"/>
            <a:ext cx="7262306" cy="4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4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56" name="Google Shape;556;p6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57" name="Google Shape;5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0600"/>
            <a:ext cx="8839201" cy="353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63" name="Google Shape;563;p6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64" name="Google Shape;5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7100"/>
            <a:ext cx="80962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6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0" name="Google Shape;570;p6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71" name="Google Shape;57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8475" y="988150"/>
            <a:ext cx="5424899" cy="406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7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77" name="Google Shape;577;p6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78" name="Google Shape;5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738" y="988150"/>
            <a:ext cx="5942521" cy="4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8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84" name="Google Shape;58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5" name="Google Shape;5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988" y="988150"/>
            <a:ext cx="4158021" cy="4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9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1" name="Google Shape;591;p6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92" name="Google Shape;59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425"/>
            <a:ext cx="8839201" cy="353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0"/>
          <p:cNvSpPr txBox="1"/>
          <p:nvPr/>
        </p:nvSpPr>
        <p:spPr>
          <a:xfrm>
            <a:off x="311700" y="197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Recorded Speech, a.k.a. Replay Attack</a:t>
            </a:r>
            <a:endParaRPr sz="360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98" name="Google Shape;598;p7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599" name="Google Shape;59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2425"/>
            <a:ext cx="8839201" cy="3532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1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05" name="Google Shape;60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6" name="Google Shape;606;p71"/>
          <p:cNvPicPr preferRelativeResize="0"/>
          <p:nvPr/>
        </p:nvPicPr>
        <p:blipFill rotWithShape="1">
          <a:blip r:embed="rId3">
            <a:alphaModFix/>
          </a:blip>
          <a:srcRect b="0" l="1653" r="1643" t="0"/>
          <a:stretch/>
        </p:blipFill>
        <p:spPr>
          <a:xfrm>
            <a:off x="2494534" y="2133750"/>
            <a:ext cx="4154931" cy="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1"/>
          <p:cNvSpPr txBox="1"/>
          <p:nvPr/>
        </p:nvSpPr>
        <p:spPr>
          <a:xfrm>
            <a:off x="241200" y="1550909"/>
            <a:ext cx="8363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Recorded utterance can be expressed as: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Assuming we have a silent environment (v(n)=0), after STFT: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Log-magnitude estimation: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08" name="Google Shape;6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5113" y="3008137"/>
            <a:ext cx="3015874" cy="5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8240" y="4080350"/>
            <a:ext cx="6229619" cy="58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is a deepfake?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2154775" y="2169600"/>
            <a:ext cx="1104300" cy="91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259075" y="2169600"/>
            <a:ext cx="1104300" cy="91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Video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2154775" y="3485800"/>
            <a:ext cx="1104300" cy="91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3259075" y="3485800"/>
            <a:ext cx="1104300" cy="91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Video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6" name="Google Shape;136;p18"/>
          <p:cNvSpPr/>
          <p:nvPr/>
        </p:nvSpPr>
        <p:spPr>
          <a:xfrm>
            <a:off x="4678875" y="2169600"/>
            <a:ext cx="1104300" cy="91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7" name="Google Shape;137;p18"/>
          <p:cNvSpPr/>
          <p:nvPr/>
        </p:nvSpPr>
        <p:spPr>
          <a:xfrm>
            <a:off x="5783175" y="2169600"/>
            <a:ext cx="1104300" cy="9168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Real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Video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8" name="Google Shape;138;p18"/>
          <p:cNvSpPr/>
          <p:nvPr/>
        </p:nvSpPr>
        <p:spPr>
          <a:xfrm>
            <a:off x="4678875" y="3485800"/>
            <a:ext cx="1104300" cy="91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9" name="Google Shape;139;p18"/>
          <p:cNvSpPr/>
          <p:nvPr/>
        </p:nvSpPr>
        <p:spPr>
          <a:xfrm>
            <a:off x="5783175" y="3485800"/>
            <a:ext cx="1104300" cy="9168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Video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682225" y="3798925"/>
            <a:ext cx="2339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FaceSwap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2154775" y="4487650"/>
            <a:ext cx="2339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LipSync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5880375" y="1373912"/>
            <a:ext cx="9099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TTS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612175" y="4618300"/>
            <a:ext cx="14463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Combined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7202975" y="2450998"/>
            <a:ext cx="95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VC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7058475" y="3724450"/>
            <a:ext cx="14463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Joint Generation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836625" y="1637600"/>
            <a:ext cx="30516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A.k.a. Genuine, Bona fide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2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15" name="Google Shape;61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6" name="Google Shape;616;p72"/>
          <p:cNvSpPr txBox="1"/>
          <p:nvPr/>
        </p:nvSpPr>
        <p:spPr>
          <a:xfrm>
            <a:off x="241200" y="1550851"/>
            <a:ext cx="8363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Filtration through </a:t>
            </a:r>
            <a:r>
              <a:rPr b="1" lang="en" sz="2200">
                <a:latin typeface="Lora"/>
                <a:ea typeface="Lora"/>
                <a:cs typeface="Lora"/>
                <a:sym typeface="Lora"/>
              </a:rPr>
              <a:t>channel-independent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vocoder: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After log: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17" name="Google Shape;6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975" y="2120925"/>
            <a:ext cx="6690051" cy="6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72"/>
          <p:cNvPicPr preferRelativeResize="0"/>
          <p:nvPr/>
        </p:nvPicPr>
        <p:blipFill rotWithShape="1">
          <a:blip r:embed="rId4">
            <a:alphaModFix/>
          </a:blip>
          <a:srcRect b="0" l="0" r="0" t="15775"/>
          <a:stretch/>
        </p:blipFill>
        <p:spPr>
          <a:xfrm>
            <a:off x="671550" y="3045301"/>
            <a:ext cx="7800900" cy="9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3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24" name="Google Shape;624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5" name="Google Shape;625;p73"/>
          <p:cNvSpPr txBox="1"/>
          <p:nvPr/>
        </p:nvSpPr>
        <p:spPr>
          <a:xfrm>
            <a:off x="241200" y="1550851"/>
            <a:ext cx="83637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Then we can define </a:t>
            </a:r>
            <a:r>
              <a:rPr b="1" lang="en" sz="2200">
                <a:latin typeface="Lora"/>
                <a:ea typeface="Lora"/>
                <a:cs typeface="Lora"/>
                <a:sym typeface="Lora"/>
              </a:rPr>
              <a:t>frame-level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Vocoder-based channel estimation: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And </a:t>
            </a:r>
            <a:r>
              <a:rPr b="1" lang="en" sz="2200">
                <a:latin typeface="Lora"/>
                <a:ea typeface="Lora"/>
                <a:cs typeface="Lora"/>
                <a:sym typeface="Lora"/>
              </a:rPr>
              <a:t>utterance-level</a:t>
            </a:r>
            <a:r>
              <a:rPr lang="en" sz="2200">
                <a:latin typeface="Lora"/>
                <a:ea typeface="Lora"/>
                <a:cs typeface="Lora"/>
                <a:sym typeface="Lora"/>
              </a:rPr>
              <a:t> version: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26" name="Google Shape;6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54638"/>
            <a:ext cx="8839198" cy="91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08457"/>
            <a:ext cx="8839198" cy="105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33" name="Google Shape;633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4" name="Google Shape;63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50" y="1602962"/>
            <a:ext cx="9020502" cy="27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5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0" name="Google Shape;64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1" name="Google Shape;641;p75"/>
          <p:cNvSpPr txBox="1"/>
          <p:nvPr/>
        </p:nvSpPr>
        <p:spPr>
          <a:xfrm>
            <a:off x="241200" y="1550848"/>
            <a:ext cx="83637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The first back-end is Gaussian Mixture Model (GMM).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Model is trained on bona-fide data via EM-algorithm. Final score is equal to the probability of one-class GMM. 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42" name="Google Shape;64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600" y="3278051"/>
            <a:ext cx="459105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6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8" name="Google Shape;648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9" name="Google Shape;649;p76"/>
          <p:cNvSpPr txBox="1"/>
          <p:nvPr/>
        </p:nvSpPr>
        <p:spPr>
          <a:xfrm>
            <a:off x="241200" y="1550848"/>
            <a:ext cx="8363700" cy="15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The second back-end is Variational Auto-encoder (VAE).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Final score is equal to  the reconstruction probability.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50" name="Google Shape;6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738" y="2371126"/>
            <a:ext cx="6036520" cy="268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7"/>
          <p:cNvSpPr txBox="1"/>
          <p:nvPr>
            <p:ph type="title"/>
          </p:nvPr>
        </p:nvSpPr>
        <p:spPr>
          <a:xfrm>
            <a:off x="311700" y="197325"/>
            <a:ext cx="85206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Vocoder based Replay Channel Response Estimation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6" name="Google Shape;656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7" name="Google Shape;65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125" y="1413525"/>
            <a:ext cx="5116047" cy="36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8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Synthesized Speech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3" name="Google Shape;663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78"/>
          <p:cNvSpPr txBox="1"/>
          <p:nvPr/>
        </p:nvSpPr>
        <p:spPr>
          <a:xfrm>
            <a:off x="311700" y="1113850"/>
            <a:ext cx="826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Synthesized speech is an utterance created via Text-To-Speech, Voice Conversion or both. 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65" name="Google Shape;66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800" y="2060350"/>
            <a:ext cx="3851658" cy="277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78"/>
          <p:cNvSpPr txBox="1"/>
          <p:nvPr/>
        </p:nvSpPr>
        <p:spPr>
          <a:xfrm>
            <a:off x="437125" y="2404175"/>
            <a:ext cx="4050600" cy="22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Artefacts lay in sub-bands, not in the full-band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Different front-ends emphasis information at different sub-bands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9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Synthesized Speech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2" name="Google Shape;672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3" name="Google Shape;6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37650"/>
            <a:ext cx="4148173" cy="331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37647"/>
            <a:ext cx="4148173" cy="3317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80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Fusion, a.k.a Ensemble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0" name="Google Shape;680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80"/>
          <p:cNvSpPr/>
          <p:nvPr/>
        </p:nvSpPr>
        <p:spPr>
          <a:xfrm>
            <a:off x="2556725" y="1231000"/>
            <a:ext cx="2280900" cy="954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Score_1</a:t>
            </a:r>
            <a:br>
              <a:rPr b="1" lang="en" sz="2000">
                <a:latin typeface="Lora"/>
                <a:ea typeface="Lora"/>
                <a:cs typeface="Lora"/>
                <a:sym typeface="Lora"/>
              </a:rPr>
            </a:br>
            <a:r>
              <a:rPr b="1" lang="en" sz="2000">
                <a:latin typeface="Lora"/>
                <a:ea typeface="Lora"/>
                <a:cs typeface="Lora"/>
                <a:sym typeface="Lora"/>
              </a:rPr>
              <a:t>or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Embeddings_1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2" name="Google Shape;682;p80"/>
          <p:cNvSpPr/>
          <p:nvPr/>
        </p:nvSpPr>
        <p:spPr>
          <a:xfrm>
            <a:off x="389525" y="1285600"/>
            <a:ext cx="1792200" cy="8454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Model_1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3" name="Google Shape;683;p80"/>
          <p:cNvSpPr/>
          <p:nvPr/>
        </p:nvSpPr>
        <p:spPr>
          <a:xfrm>
            <a:off x="389525" y="3463325"/>
            <a:ext cx="1792200" cy="8454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Model_n</a:t>
            </a:r>
            <a:endParaRPr sz="18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84" name="Google Shape;684;p80"/>
          <p:cNvCxnSpPr>
            <a:stCxn id="682" idx="3"/>
            <a:endCxn id="681" idx="1"/>
          </p:cNvCxnSpPr>
          <p:nvPr/>
        </p:nvCxnSpPr>
        <p:spPr>
          <a:xfrm>
            <a:off x="2181725" y="1708300"/>
            <a:ext cx="37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80"/>
          <p:cNvCxnSpPr>
            <a:stCxn id="683" idx="3"/>
            <a:endCxn id="686" idx="1"/>
          </p:cNvCxnSpPr>
          <p:nvPr/>
        </p:nvCxnSpPr>
        <p:spPr>
          <a:xfrm>
            <a:off x="2181725" y="3886025"/>
            <a:ext cx="375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80"/>
          <p:cNvSpPr/>
          <p:nvPr/>
        </p:nvSpPr>
        <p:spPr>
          <a:xfrm>
            <a:off x="7310625" y="2408750"/>
            <a:ext cx="1257000" cy="92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Final 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Score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6" name="Google Shape;686;p80"/>
          <p:cNvSpPr/>
          <p:nvPr/>
        </p:nvSpPr>
        <p:spPr>
          <a:xfrm>
            <a:off x="2556725" y="3408725"/>
            <a:ext cx="2280900" cy="954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Score_n</a:t>
            </a:r>
            <a:br>
              <a:rPr b="1" lang="en" sz="2000">
                <a:latin typeface="Lora"/>
                <a:ea typeface="Lora"/>
                <a:cs typeface="Lora"/>
                <a:sym typeface="Lora"/>
              </a:rPr>
            </a:br>
            <a:r>
              <a:rPr b="1" lang="en" sz="2000">
                <a:latin typeface="Lora"/>
                <a:ea typeface="Lora"/>
                <a:cs typeface="Lora"/>
                <a:sym typeface="Lora"/>
              </a:rPr>
              <a:t>or</a:t>
            </a:r>
            <a:endParaRPr b="1" sz="20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ora"/>
                <a:ea typeface="Lora"/>
                <a:cs typeface="Lora"/>
                <a:sym typeface="Lora"/>
              </a:rPr>
              <a:t>Embeddings_n</a:t>
            </a:r>
            <a:endParaRPr b="1" sz="20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88" name="Google Shape;688;p80"/>
          <p:cNvCxnSpPr>
            <a:stCxn id="681" idx="3"/>
            <a:endCxn id="689" idx="1"/>
          </p:cNvCxnSpPr>
          <p:nvPr/>
        </p:nvCxnSpPr>
        <p:spPr>
          <a:xfrm>
            <a:off x="4837625" y="1708300"/>
            <a:ext cx="585600" cy="116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9" name="Google Shape;689;p80"/>
          <p:cNvSpPr/>
          <p:nvPr/>
        </p:nvSpPr>
        <p:spPr>
          <a:xfrm>
            <a:off x="5423100" y="2408750"/>
            <a:ext cx="1257000" cy="924300"/>
          </a:xfrm>
          <a:prstGeom prst="rect">
            <a:avLst/>
          </a:prstGeom>
          <a:solidFill>
            <a:srgbClr val="EAD1D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Fusion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690" name="Google Shape;690;p80"/>
          <p:cNvCxnSpPr>
            <a:stCxn id="686" idx="3"/>
            <a:endCxn id="689" idx="1"/>
          </p:cNvCxnSpPr>
          <p:nvPr/>
        </p:nvCxnSpPr>
        <p:spPr>
          <a:xfrm flipH="1" rot="10800000">
            <a:off x="4837625" y="2870825"/>
            <a:ext cx="585600" cy="1015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1" name="Google Shape;691;p80"/>
          <p:cNvCxnSpPr>
            <a:stCxn id="689" idx="3"/>
            <a:endCxn id="687" idx="1"/>
          </p:cNvCxnSpPr>
          <p:nvPr/>
        </p:nvCxnSpPr>
        <p:spPr>
          <a:xfrm>
            <a:off x="6680100" y="2870900"/>
            <a:ext cx="630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1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LightCNN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7" name="Google Shape;697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8" name="Google Shape;698;p81"/>
          <p:cNvSpPr txBox="1"/>
          <p:nvPr/>
        </p:nvSpPr>
        <p:spPr>
          <a:xfrm>
            <a:off x="311700" y="1113850"/>
            <a:ext cx="82617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Classic CNN with Max-Feature-Map activation and optional Network-In-Network layers (Linear layer instead of Convolution). 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99" name="Google Shape;699;p81"/>
          <p:cNvPicPr preferRelativeResize="0"/>
          <p:nvPr/>
        </p:nvPicPr>
        <p:blipFill rotWithShape="1">
          <a:blip r:embed="rId3">
            <a:alphaModFix/>
          </a:blip>
          <a:srcRect b="0" l="0" r="0" t="7149"/>
          <a:stretch/>
        </p:blipFill>
        <p:spPr>
          <a:xfrm>
            <a:off x="3689250" y="1987500"/>
            <a:ext cx="4783200" cy="286460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1"/>
          <p:cNvSpPr txBox="1"/>
          <p:nvPr/>
        </p:nvSpPr>
        <p:spPr>
          <a:xfrm>
            <a:off x="311700" y="2738900"/>
            <a:ext cx="2899500" cy="2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Front-End: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LFCC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MFCC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CQCC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STFT</a:t>
            </a:r>
            <a:endParaRPr sz="2000">
              <a:latin typeface="Lora"/>
              <a:ea typeface="Lora"/>
              <a:cs typeface="Lora"/>
              <a:sym typeface="Lor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●"/>
            </a:pPr>
            <a:r>
              <a:rPr lang="en" sz="2000">
                <a:latin typeface="Lora"/>
                <a:ea typeface="Lora"/>
                <a:cs typeface="Lora"/>
                <a:sym typeface="Lora"/>
              </a:rPr>
              <a:t>etc.</a:t>
            </a:r>
            <a:endParaRPr sz="20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 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11700" y="115247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Text-To-Speech (Can also be expressive, e.g. with emotion or 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singing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):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Real-Mel + Vocoder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Fake-Mel + Vocoder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K-means on Latent Representation + Unit-Vocoder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Neural Codecs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Can be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GAN-Based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Signal Processing-Based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Diffusion-Based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Autoregressive (LLM-like style)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82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CM: RawNet2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06" name="Google Shape;70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82"/>
          <p:cNvSpPr/>
          <p:nvPr/>
        </p:nvSpPr>
        <p:spPr>
          <a:xfrm>
            <a:off x="214675" y="1911388"/>
            <a:ext cx="1257000" cy="845400"/>
          </a:xfrm>
          <a:prstGeom prst="rect">
            <a:avLst/>
          </a:prstGeom>
          <a:solidFill>
            <a:srgbClr val="EFEFE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Raw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Audio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08" name="Google Shape;708;p82"/>
          <p:cNvCxnSpPr>
            <a:stCxn id="707" idx="3"/>
            <a:endCxn id="709" idx="1"/>
          </p:cNvCxnSpPr>
          <p:nvPr/>
        </p:nvCxnSpPr>
        <p:spPr>
          <a:xfrm>
            <a:off x="1471675" y="2334088"/>
            <a:ext cx="44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0" name="Google Shape;710;p82"/>
          <p:cNvSpPr/>
          <p:nvPr/>
        </p:nvSpPr>
        <p:spPr>
          <a:xfrm>
            <a:off x="7310625" y="1871938"/>
            <a:ext cx="1257000" cy="924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Final 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Score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11" name="Google Shape;711;p82"/>
          <p:cNvCxnSpPr>
            <a:stCxn id="712" idx="3"/>
            <a:endCxn id="710" idx="1"/>
          </p:cNvCxnSpPr>
          <p:nvPr/>
        </p:nvCxnSpPr>
        <p:spPr>
          <a:xfrm>
            <a:off x="6865400" y="2334088"/>
            <a:ext cx="44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9" name="Google Shape;709;p82"/>
          <p:cNvSpPr/>
          <p:nvPr/>
        </p:nvSpPr>
        <p:spPr>
          <a:xfrm>
            <a:off x="1916888" y="1911388"/>
            <a:ext cx="1257000" cy="8454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Sinc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Layer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3" name="Google Shape;713;p82"/>
          <p:cNvSpPr/>
          <p:nvPr/>
        </p:nvSpPr>
        <p:spPr>
          <a:xfrm>
            <a:off x="3619100" y="1721800"/>
            <a:ext cx="1544100" cy="12246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ResBlock</a:t>
            </a:r>
            <a:br>
              <a:rPr b="1" lang="en" sz="2400">
                <a:latin typeface="Lora"/>
                <a:ea typeface="Lora"/>
                <a:cs typeface="Lora"/>
                <a:sym typeface="Lora"/>
              </a:rPr>
            </a:br>
            <a:r>
              <a:rPr b="1" lang="en" sz="2400">
                <a:latin typeface="Lora"/>
                <a:ea typeface="Lora"/>
                <a:cs typeface="Lora"/>
                <a:sym typeface="Lora"/>
              </a:rPr>
              <a:t>+</a:t>
            </a:r>
            <a:endParaRPr b="1" sz="24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FMS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12" name="Google Shape;712;p82"/>
          <p:cNvSpPr/>
          <p:nvPr/>
        </p:nvSpPr>
        <p:spPr>
          <a:xfrm>
            <a:off x="5608400" y="1721788"/>
            <a:ext cx="1257000" cy="1224600"/>
          </a:xfrm>
          <a:prstGeom prst="rect">
            <a:avLst/>
          </a:prstGeom>
          <a:solidFill>
            <a:srgbClr val="FFF2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ora"/>
                <a:ea typeface="Lora"/>
                <a:cs typeface="Lora"/>
                <a:sym typeface="Lora"/>
              </a:rPr>
              <a:t>GRU</a:t>
            </a:r>
            <a:br>
              <a:rPr b="1" lang="en" sz="2400">
                <a:latin typeface="Lora"/>
                <a:ea typeface="Lora"/>
                <a:cs typeface="Lora"/>
                <a:sym typeface="Lora"/>
              </a:rPr>
            </a:br>
            <a:r>
              <a:rPr b="1" lang="en" sz="2400">
                <a:latin typeface="Lora"/>
                <a:ea typeface="Lora"/>
                <a:cs typeface="Lora"/>
                <a:sym typeface="Lora"/>
              </a:rPr>
              <a:t>+</a:t>
            </a:r>
            <a:br>
              <a:rPr b="1" lang="en" sz="2400">
                <a:latin typeface="Lora"/>
                <a:ea typeface="Lora"/>
                <a:cs typeface="Lora"/>
                <a:sym typeface="Lora"/>
              </a:rPr>
            </a:br>
            <a:r>
              <a:rPr b="1" lang="en" sz="2400">
                <a:latin typeface="Lora"/>
                <a:ea typeface="Lora"/>
                <a:cs typeface="Lora"/>
                <a:sym typeface="Lora"/>
              </a:rPr>
              <a:t>FC</a:t>
            </a:r>
            <a:endParaRPr b="1" sz="24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14" name="Google Shape;714;p82"/>
          <p:cNvCxnSpPr>
            <a:stCxn id="709" idx="3"/>
            <a:endCxn id="713" idx="1"/>
          </p:cNvCxnSpPr>
          <p:nvPr/>
        </p:nvCxnSpPr>
        <p:spPr>
          <a:xfrm>
            <a:off x="3173888" y="2334088"/>
            <a:ext cx="44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82"/>
          <p:cNvCxnSpPr>
            <a:stCxn id="713" idx="3"/>
            <a:endCxn id="712" idx="1"/>
          </p:cNvCxnSpPr>
          <p:nvPr/>
        </p:nvCxnSpPr>
        <p:spPr>
          <a:xfrm>
            <a:off x="5163200" y="2334100"/>
            <a:ext cx="445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82"/>
          <p:cNvSpPr/>
          <p:nvPr/>
        </p:nvSpPr>
        <p:spPr>
          <a:xfrm rot="-5400000">
            <a:off x="4194800" y="2489386"/>
            <a:ext cx="392700" cy="1526100"/>
          </a:xfrm>
          <a:prstGeom prst="leftBrace">
            <a:avLst>
              <a:gd fmla="val 50000" name="adj1"/>
              <a:gd fmla="val 50597" name="adj2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82"/>
          <p:cNvSpPr txBox="1"/>
          <p:nvPr/>
        </p:nvSpPr>
        <p:spPr>
          <a:xfrm>
            <a:off x="4116800" y="3448763"/>
            <a:ext cx="54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x6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3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Sinc-Layer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23" name="Google Shape;72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83"/>
          <p:cNvSpPr txBox="1"/>
          <p:nvPr/>
        </p:nvSpPr>
        <p:spPr>
          <a:xfrm>
            <a:off x="152400" y="1113850"/>
            <a:ext cx="82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Conventional Convolution-Layer with L filters: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25" name="Google Shape;7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5" y="1686550"/>
            <a:ext cx="5907401" cy="1185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83"/>
          <p:cNvSpPr txBox="1"/>
          <p:nvPr/>
        </p:nvSpPr>
        <p:spPr>
          <a:xfrm>
            <a:off x="152400" y="2997675"/>
            <a:ext cx="826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In Sinc-layer, we take the following g[n] instead of h[n]: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27" name="Google Shape;72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96175"/>
            <a:ext cx="8792063" cy="814642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83"/>
          <p:cNvSpPr txBox="1"/>
          <p:nvPr/>
        </p:nvSpPr>
        <p:spPr>
          <a:xfrm>
            <a:off x="152400" y="4510825"/>
            <a:ext cx="826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Note: g[n] is smoothed via Hamming window (g[n] = g[n] ᐧ w[n])</a:t>
            </a:r>
            <a:endParaRPr sz="16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Filters Example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34" name="Google Shape;734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Download the FREE 34-page Ultimate EQ Cheatsheet!: https://freemanmastering.com/mfeq-pdf-guide-download&#10;&#10;www.freemanmastering.com" id="735" name="Google Shape;735;p84" title="high-pass vs low-pas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6300" y="1017725"/>
            <a:ext cx="7180644" cy="403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5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Sinc-Layer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1" name="Google Shape;741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2" name="Google Shape;74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25" y="895725"/>
            <a:ext cx="8868751" cy="3767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6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Sinc-Layer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48" name="Google Shape;748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9" name="Google Shape;74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0" y="925250"/>
            <a:ext cx="8520601" cy="373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7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Sinc-Layer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55" name="Google Shape;755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6" name="Google Shape;756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663" y="864150"/>
            <a:ext cx="5288685" cy="40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8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Sinc-Layer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2" name="Google Shape;762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3" name="Google Shape;763;p88"/>
          <p:cNvSpPr txBox="1"/>
          <p:nvPr/>
        </p:nvSpPr>
        <p:spPr>
          <a:xfrm>
            <a:off x="441150" y="1113850"/>
            <a:ext cx="8261700" cy="3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Sinc-Layer advantages:</a:t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2 parameters per filter instead of L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Physical interpretation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Lora"/>
              <a:buChar char="●"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Better convergence speed and learnt features</a:t>
            </a:r>
            <a:br>
              <a:rPr lang="en" sz="2200">
                <a:latin typeface="Lora"/>
                <a:ea typeface="Lora"/>
                <a:cs typeface="Lora"/>
                <a:sym typeface="Lora"/>
              </a:rPr>
            </a:br>
            <a:endParaRPr sz="22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9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Feature-Map-Scaling (FMS)*</a:t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69" name="Google Shape;769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0" name="Google Shape;77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25" y="893300"/>
            <a:ext cx="8103947" cy="406867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9"/>
          <p:cNvSpPr txBox="1"/>
          <p:nvPr/>
        </p:nvSpPr>
        <p:spPr>
          <a:xfrm>
            <a:off x="122050" y="4735375"/>
            <a:ext cx="457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*Also known as Squeeze-Excitation Block</a:t>
            </a:r>
            <a:endParaRPr sz="16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ASV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1"/>
          <p:cNvSpPr txBox="1"/>
          <p:nvPr>
            <p:ph type="title"/>
          </p:nvPr>
        </p:nvSpPr>
        <p:spPr>
          <a:xfrm>
            <a:off x="311700" y="19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ora"/>
                <a:ea typeface="Lora"/>
                <a:cs typeface="Lora"/>
                <a:sym typeface="Lora"/>
              </a:rPr>
              <a:t>SASV Methods:</a:t>
            </a:r>
            <a:endParaRPr sz="3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782" name="Google Shape;782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91"/>
          <p:cNvSpPr txBox="1"/>
          <p:nvPr/>
        </p:nvSpPr>
        <p:spPr>
          <a:xfrm>
            <a:off x="311700" y="1442100"/>
            <a:ext cx="81360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Fusion of CM and ASV (Weighted Sum, ML models, Product, FiLM). Use either scores or embeddings.</a:t>
            </a:r>
            <a:br>
              <a:rPr lang="en" sz="2400">
                <a:latin typeface="Lora"/>
                <a:ea typeface="Lora"/>
                <a:cs typeface="Lora"/>
                <a:sym typeface="Lora"/>
              </a:rPr>
            </a:b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Cascade approach: one model after another.</a:t>
            </a:r>
            <a:br>
              <a:rPr lang="en" sz="2400">
                <a:latin typeface="Lora"/>
                <a:ea typeface="Lora"/>
                <a:cs typeface="Lora"/>
                <a:sym typeface="Lora"/>
              </a:rPr>
            </a:br>
            <a:br>
              <a:rPr lang="en" sz="2400">
                <a:latin typeface="Lora"/>
                <a:ea typeface="Lora"/>
                <a:cs typeface="Lora"/>
                <a:sym typeface="Lora"/>
              </a:rPr>
            </a:br>
            <a:endParaRPr sz="2400">
              <a:latin typeface="Lora"/>
              <a:ea typeface="Lora"/>
              <a:cs typeface="Lora"/>
              <a:sym typeface="Lor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</a:pPr>
            <a:r>
              <a:rPr lang="en" sz="2400">
                <a:latin typeface="Lora"/>
                <a:ea typeface="Lora"/>
                <a:cs typeface="Lora"/>
                <a:sym typeface="Lora"/>
              </a:rPr>
              <a:t>End-to-End solution.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Fake Audio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311700" y="1152475"/>
            <a:ext cx="8520600" cy="38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Voice Conversion / Voice Cloning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3">
            <a:alphaModFix/>
          </a:blip>
          <a:srcRect b="6515" l="15661" r="0" t="0"/>
          <a:stretch/>
        </p:blipFill>
        <p:spPr>
          <a:xfrm>
            <a:off x="1775650" y="1855625"/>
            <a:ext cx="5758950" cy="31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Generalization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And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Video Modality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Main problem in Deepfake Detection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94" name="Google Shape;79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750" y="1127375"/>
            <a:ext cx="6028500" cy="3510724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3"/>
          <p:cNvSpPr txBox="1"/>
          <p:nvPr/>
        </p:nvSpPr>
        <p:spPr>
          <a:xfrm>
            <a:off x="186825" y="4778925"/>
            <a:ext cx="84093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Generative artificial intelligence in education: Advancing adaptive and personalized learning (Acta Informatica Pragensia 2024)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Main problem in Deepfake Detection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1" name="Google Shape;801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Generative AI is more accessible and of higher quality → more deepfakes and more variety of them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Deepfake Detector needs to generalize to unseen attacks (algorithms). We need: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More data? Augmentation?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Larger detectors?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Pretrained models?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Pretraining to achieve generalization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7" name="Google Shape;807;p95"/>
          <p:cNvSpPr txBox="1"/>
          <p:nvPr>
            <p:ph idx="1" type="body"/>
          </p:nvPr>
        </p:nvSpPr>
        <p:spPr>
          <a:xfrm>
            <a:off x="311700" y="1152475"/>
            <a:ext cx="85206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One common way to enhance generalization is to use pretrained SSL models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8" name="Google Shape;808;p95"/>
          <p:cNvSpPr/>
          <p:nvPr/>
        </p:nvSpPr>
        <p:spPr>
          <a:xfrm>
            <a:off x="1745325" y="1928160"/>
            <a:ext cx="850800" cy="572100"/>
          </a:xfrm>
          <a:prstGeom prst="rect">
            <a:avLst/>
          </a:prstGeom>
          <a:solidFill>
            <a:srgbClr val="EFEFEF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Raw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Audio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09" name="Google Shape;809;p95"/>
          <p:cNvCxnSpPr>
            <a:stCxn id="808" idx="3"/>
            <a:endCxn id="810" idx="1"/>
          </p:cNvCxnSpPr>
          <p:nvPr/>
        </p:nvCxnSpPr>
        <p:spPr>
          <a:xfrm>
            <a:off x="2596125" y="2214210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1" name="Google Shape;811;p95"/>
          <p:cNvSpPr/>
          <p:nvPr/>
        </p:nvSpPr>
        <p:spPr>
          <a:xfrm>
            <a:off x="6547880" y="1901460"/>
            <a:ext cx="850800" cy="625500"/>
          </a:xfrm>
          <a:prstGeom prst="rect">
            <a:avLst/>
          </a:prstGeom>
          <a:solidFill>
            <a:srgbClr val="FFFFFF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Final 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Score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12" name="Google Shape;812;p95"/>
          <p:cNvCxnSpPr>
            <a:stCxn id="813" idx="3"/>
            <a:endCxn id="811" idx="1"/>
          </p:cNvCxnSpPr>
          <p:nvPr/>
        </p:nvCxnSpPr>
        <p:spPr>
          <a:xfrm>
            <a:off x="6246610" y="2214138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0" name="Google Shape;810;p95"/>
          <p:cNvSpPr/>
          <p:nvPr/>
        </p:nvSpPr>
        <p:spPr>
          <a:xfrm>
            <a:off x="2897386" y="1928160"/>
            <a:ext cx="850800" cy="572100"/>
          </a:xfrm>
          <a:prstGeom prst="rect">
            <a:avLst/>
          </a:prstGeom>
          <a:solidFill>
            <a:srgbClr val="C9DAF8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Sinc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Layer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4" name="Google Shape;814;p95"/>
          <p:cNvSpPr/>
          <p:nvPr/>
        </p:nvSpPr>
        <p:spPr>
          <a:xfrm>
            <a:off x="4049448" y="1799846"/>
            <a:ext cx="1044900" cy="828600"/>
          </a:xfrm>
          <a:prstGeom prst="rect">
            <a:avLst/>
          </a:prstGeom>
          <a:solidFill>
            <a:srgbClr val="FFF2CC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ResBlock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+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FMS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3" name="Google Shape;813;p95"/>
          <p:cNvSpPr/>
          <p:nvPr/>
        </p:nvSpPr>
        <p:spPr>
          <a:xfrm>
            <a:off x="5395810" y="1799838"/>
            <a:ext cx="850800" cy="828600"/>
          </a:xfrm>
          <a:prstGeom prst="rect">
            <a:avLst/>
          </a:prstGeom>
          <a:solidFill>
            <a:srgbClr val="FFF2CC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GRU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+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FC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15" name="Google Shape;815;p95"/>
          <p:cNvCxnSpPr>
            <a:stCxn id="810" idx="3"/>
            <a:endCxn id="814" idx="1"/>
          </p:cNvCxnSpPr>
          <p:nvPr/>
        </p:nvCxnSpPr>
        <p:spPr>
          <a:xfrm>
            <a:off x="3748186" y="2214210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6" name="Google Shape;816;p95"/>
          <p:cNvCxnSpPr>
            <a:stCxn id="814" idx="3"/>
            <a:endCxn id="813" idx="1"/>
          </p:cNvCxnSpPr>
          <p:nvPr/>
        </p:nvCxnSpPr>
        <p:spPr>
          <a:xfrm>
            <a:off x="5094348" y="2214146"/>
            <a:ext cx="3015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17" name="Google Shape;817;p95"/>
          <p:cNvSpPr/>
          <p:nvPr/>
        </p:nvSpPr>
        <p:spPr>
          <a:xfrm rot="-5400000">
            <a:off x="4439089" y="2319334"/>
            <a:ext cx="265800" cy="1032900"/>
          </a:xfrm>
          <a:prstGeom prst="leftBrace">
            <a:avLst>
              <a:gd fmla="val 50000" name="adj1"/>
              <a:gd fmla="val 50597" name="adj2"/>
            </a:avLst>
          </a:prstGeom>
          <a:noFill/>
          <a:ln cap="flat" cmpd="sng" w="25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/>
          </a:p>
        </p:txBody>
      </p:sp>
      <p:sp>
        <p:nvSpPr>
          <p:cNvPr id="818" name="Google Shape;818;p95"/>
          <p:cNvSpPr txBox="1"/>
          <p:nvPr/>
        </p:nvSpPr>
        <p:spPr>
          <a:xfrm>
            <a:off x="4386292" y="2968668"/>
            <a:ext cx="37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1875" lIns="61875" spcFirstLastPara="1" rIns="61875" wrap="square" tIns="61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4">
                <a:latin typeface="Lora"/>
                <a:ea typeface="Lora"/>
                <a:cs typeface="Lora"/>
                <a:sym typeface="Lora"/>
              </a:rPr>
              <a:t>x6</a:t>
            </a:r>
            <a:endParaRPr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19" name="Google Shape;819;p95"/>
          <p:cNvSpPr/>
          <p:nvPr/>
        </p:nvSpPr>
        <p:spPr>
          <a:xfrm>
            <a:off x="1745325" y="3879148"/>
            <a:ext cx="850800" cy="572100"/>
          </a:xfrm>
          <a:prstGeom prst="rect">
            <a:avLst/>
          </a:prstGeom>
          <a:solidFill>
            <a:srgbClr val="EFEFEF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Raw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Audio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20" name="Google Shape;820;p95"/>
          <p:cNvCxnSpPr>
            <a:stCxn id="819" idx="3"/>
            <a:endCxn id="821" idx="1"/>
          </p:cNvCxnSpPr>
          <p:nvPr/>
        </p:nvCxnSpPr>
        <p:spPr>
          <a:xfrm>
            <a:off x="2596125" y="4165198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2" name="Google Shape;822;p95"/>
          <p:cNvSpPr/>
          <p:nvPr/>
        </p:nvSpPr>
        <p:spPr>
          <a:xfrm>
            <a:off x="6547880" y="3852448"/>
            <a:ext cx="850800" cy="625500"/>
          </a:xfrm>
          <a:prstGeom prst="rect">
            <a:avLst/>
          </a:prstGeom>
          <a:solidFill>
            <a:srgbClr val="FFFFFF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Final 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Score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23" name="Google Shape;823;p95"/>
          <p:cNvCxnSpPr>
            <a:stCxn id="824" idx="3"/>
            <a:endCxn id="822" idx="1"/>
          </p:cNvCxnSpPr>
          <p:nvPr/>
        </p:nvCxnSpPr>
        <p:spPr>
          <a:xfrm>
            <a:off x="6246610" y="4165125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95"/>
          <p:cNvSpPr/>
          <p:nvPr/>
        </p:nvSpPr>
        <p:spPr>
          <a:xfrm>
            <a:off x="2897386" y="3879148"/>
            <a:ext cx="850800" cy="572100"/>
          </a:xfrm>
          <a:prstGeom prst="rect">
            <a:avLst/>
          </a:prstGeom>
          <a:solidFill>
            <a:srgbClr val="D9EAD3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SSL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Model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25" name="Google Shape;825;p95"/>
          <p:cNvSpPr/>
          <p:nvPr/>
        </p:nvSpPr>
        <p:spPr>
          <a:xfrm>
            <a:off x="4049448" y="3750833"/>
            <a:ext cx="1044900" cy="828600"/>
          </a:xfrm>
          <a:prstGeom prst="rect">
            <a:avLst/>
          </a:prstGeom>
          <a:solidFill>
            <a:srgbClr val="FFF2CC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ResBlock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+</a:t>
            </a:r>
            <a:endParaRPr b="1" sz="1624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FMS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24" name="Google Shape;824;p95"/>
          <p:cNvSpPr/>
          <p:nvPr/>
        </p:nvSpPr>
        <p:spPr>
          <a:xfrm>
            <a:off x="5395810" y="3750825"/>
            <a:ext cx="850800" cy="828600"/>
          </a:xfrm>
          <a:prstGeom prst="rect">
            <a:avLst/>
          </a:prstGeom>
          <a:solidFill>
            <a:srgbClr val="FFF2CC"/>
          </a:solidFill>
          <a:ln cap="flat" cmpd="sng" w="193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4">
                <a:latin typeface="Lora"/>
                <a:ea typeface="Lora"/>
                <a:cs typeface="Lora"/>
                <a:sym typeface="Lora"/>
              </a:rPr>
              <a:t>GRU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+</a:t>
            </a:r>
            <a:br>
              <a:rPr b="1" lang="en" sz="1624">
                <a:latin typeface="Lora"/>
                <a:ea typeface="Lora"/>
                <a:cs typeface="Lora"/>
                <a:sym typeface="Lora"/>
              </a:rPr>
            </a:br>
            <a:r>
              <a:rPr b="1" lang="en" sz="1624">
                <a:latin typeface="Lora"/>
                <a:ea typeface="Lora"/>
                <a:cs typeface="Lora"/>
                <a:sym typeface="Lora"/>
              </a:rPr>
              <a:t>FC</a:t>
            </a:r>
            <a:endParaRPr b="1" sz="1624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26" name="Google Shape;826;p95"/>
          <p:cNvCxnSpPr>
            <a:stCxn id="821" idx="3"/>
            <a:endCxn id="825" idx="1"/>
          </p:cNvCxnSpPr>
          <p:nvPr/>
        </p:nvCxnSpPr>
        <p:spPr>
          <a:xfrm>
            <a:off x="3748186" y="4165198"/>
            <a:ext cx="3012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7" name="Google Shape;827;p95"/>
          <p:cNvCxnSpPr>
            <a:stCxn id="825" idx="3"/>
            <a:endCxn id="824" idx="1"/>
          </p:cNvCxnSpPr>
          <p:nvPr/>
        </p:nvCxnSpPr>
        <p:spPr>
          <a:xfrm>
            <a:off x="5094348" y="4165133"/>
            <a:ext cx="301500" cy="0"/>
          </a:xfrm>
          <a:prstGeom prst="straightConnector1">
            <a:avLst/>
          </a:prstGeom>
          <a:noFill/>
          <a:ln cap="flat" cmpd="sng" w="257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8" name="Google Shape;828;p95"/>
          <p:cNvSpPr/>
          <p:nvPr/>
        </p:nvSpPr>
        <p:spPr>
          <a:xfrm rot="-5400000">
            <a:off x="4439089" y="4270321"/>
            <a:ext cx="265800" cy="1032900"/>
          </a:xfrm>
          <a:prstGeom prst="leftBrace">
            <a:avLst>
              <a:gd fmla="val 50000" name="adj1"/>
              <a:gd fmla="val 50597" name="adj2"/>
            </a:avLst>
          </a:prstGeom>
          <a:noFill/>
          <a:ln cap="flat" cmpd="sng" w="257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1875" lIns="61875" spcFirstLastPara="1" rIns="61875" wrap="square" tIns="61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47"/>
          </a:p>
        </p:txBody>
      </p:sp>
      <p:sp>
        <p:nvSpPr>
          <p:cNvPr id="829" name="Google Shape;829;p95"/>
          <p:cNvSpPr txBox="1"/>
          <p:nvPr/>
        </p:nvSpPr>
        <p:spPr>
          <a:xfrm>
            <a:off x="4386292" y="4919655"/>
            <a:ext cx="371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1875" lIns="61875" spcFirstLastPara="1" rIns="61875" wrap="square" tIns="618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4">
                <a:latin typeface="Lora"/>
                <a:ea typeface="Lora"/>
                <a:cs typeface="Lora"/>
                <a:sym typeface="Lora"/>
              </a:rPr>
              <a:t>x6</a:t>
            </a:r>
            <a:endParaRPr sz="1624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0" name="Google Shape;830;p95"/>
          <p:cNvSpPr/>
          <p:nvPr/>
        </p:nvSpPr>
        <p:spPr>
          <a:xfrm rot="5400000">
            <a:off x="2908175" y="2734325"/>
            <a:ext cx="829200" cy="1002600"/>
          </a:xfrm>
          <a:prstGeom prst="rightArrow">
            <a:avLst>
              <a:gd fmla="val 31588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What about video or audio video?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6" name="Google Shape;836;p9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Solving just video is more or less the same as just audio. For audiovisual: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37" name="Google Shape;837;p96"/>
          <p:cNvSpPr txBox="1"/>
          <p:nvPr/>
        </p:nvSpPr>
        <p:spPr>
          <a:xfrm>
            <a:off x="6196950" y="1550950"/>
            <a:ext cx="2551800" cy="3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1) Early fusion: one model for both modalities</a:t>
            </a:r>
            <a:endParaRPr sz="12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AA84F"/>
                </a:solidFill>
                <a:latin typeface="Lora"/>
                <a:ea typeface="Lora"/>
                <a:cs typeface="Lora"/>
                <a:sym typeface="Lora"/>
              </a:rPr>
              <a:t>Advantage</a:t>
            </a: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: That’s how the brain works</a:t>
            </a:r>
            <a:b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Disadvantage</a:t>
            </a: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: need to synchronize modalities, upsample, downsample, etc.</a:t>
            </a:r>
            <a:b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2) Late fusion: pre-process features with different models</a:t>
            </a:r>
            <a:endParaRPr sz="12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AA84F"/>
                </a:solidFill>
                <a:latin typeface="Lora"/>
                <a:ea typeface="Lora"/>
                <a:cs typeface="Lora"/>
                <a:sym typeface="Lora"/>
              </a:rPr>
              <a:t>Advantage</a:t>
            </a: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: can use SOTA methods for both modalities as pre-processing step. Easier to fuse</a:t>
            </a:r>
            <a:b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12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Disadvantage</a:t>
            </a:r>
            <a:r>
              <a:rPr lang="en" sz="1200">
                <a:solidFill>
                  <a:srgbClr val="595959"/>
                </a:solidFill>
                <a:latin typeface="Lora"/>
                <a:ea typeface="Lora"/>
                <a:cs typeface="Lora"/>
                <a:sym typeface="Lora"/>
              </a:rPr>
              <a:t>: less connection between modalities and how the brain works</a:t>
            </a:r>
            <a:endParaRPr sz="1200">
              <a:solidFill>
                <a:srgbClr val="595959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38" name="Google Shape;83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50" y="1654400"/>
            <a:ext cx="4351274" cy="31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96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Overview of Deep-Learning-Based Audio-Visual Speech Enhancement and Separation (TASLP 2021)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Fusion Methods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45" name="Google Shape;845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6" name="Google Shape;8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975" y="1143250"/>
            <a:ext cx="5854827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97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 Overview of Deep-Learning-Based Audio-Visual Speech Enhancement and Separation (TASLP 2021)</a:t>
            </a:r>
            <a:endParaRPr sz="9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SSL Models for AV: 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53" name="Google Shape;853;p98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HuBERT: Self-Supervised Speech Representation Learning by Masked Prediction of Hidden Units (TASLP 2021)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54" name="Google Shape;854;p98"/>
          <p:cNvSpPr txBox="1"/>
          <p:nvPr/>
        </p:nvSpPr>
        <p:spPr>
          <a:xfrm>
            <a:off x="283125" y="984825"/>
            <a:ext cx="45585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Self-supervised models can be extended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to audio-visual domain. Let’s recall how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the Audio-HuBERT looked like: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Masked modeling using K-means on features:</a:t>
            </a: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	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Start with MFCC for audio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Repeat with intermediate representations of HuBERT itself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55" name="Google Shape;855;p98"/>
          <p:cNvSpPr/>
          <p:nvPr/>
        </p:nvSpPr>
        <p:spPr>
          <a:xfrm>
            <a:off x="6107110" y="2335407"/>
            <a:ext cx="2440200" cy="3786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Encoder</a:t>
            </a:r>
            <a:endParaRPr/>
          </a:p>
        </p:txBody>
      </p:sp>
      <p:cxnSp>
        <p:nvCxnSpPr>
          <p:cNvPr id="856" name="Google Shape;856;p98"/>
          <p:cNvCxnSpPr/>
          <p:nvPr/>
        </p:nvCxnSpPr>
        <p:spPr>
          <a:xfrm flipH="1" rot="10800000">
            <a:off x="6219643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7" name="Google Shape;857;p98"/>
          <p:cNvCxnSpPr/>
          <p:nvPr/>
        </p:nvCxnSpPr>
        <p:spPr>
          <a:xfrm flipH="1" rot="10800000">
            <a:off x="8434056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58" name="Google Shape;858;p98"/>
          <p:cNvCxnSpPr/>
          <p:nvPr/>
        </p:nvCxnSpPr>
        <p:spPr>
          <a:xfrm flipH="1" rot="10800000">
            <a:off x="8434056" y="317969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59" name="Google Shape;859;p98"/>
          <p:cNvSpPr/>
          <p:nvPr/>
        </p:nvSpPr>
        <p:spPr>
          <a:xfrm>
            <a:off x="8321522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T</a:t>
            </a:r>
            <a:endParaRPr sz="1300"/>
          </a:p>
        </p:txBody>
      </p:sp>
      <p:cxnSp>
        <p:nvCxnSpPr>
          <p:cNvPr id="860" name="Google Shape;860;p98"/>
          <p:cNvCxnSpPr/>
          <p:nvPr/>
        </p:nvCxnSpPr>
        <p:spPr>
          <a:xfrm flipH="1" rot="10800000">
            <a:off x="6773246" y="2107407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1" name="Google Shape;861;p98"/>
          <p:cNvSpPr/>
          <p:nvPr/>
        </p:nvSpPr>
        <p:spPr>
          <a:xfrm>
            <a:off x="6660713" y="1873583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20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862" name="Google Shape;862;p98"/>
          <p:cNvCxnSpPr/>
          <p:nvPr/>
        </p:nvCxnSpPr>
        <p:spPr>
          <a:xfrm flipH="1" rot="10800000">
            <a:off x="7603651" y="2107407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3" name="Google Shape;863;p98"/>
          <p:cNvSpPr/>
          <p:nvPr/>
        </p:nvSpPr>
        <p:spPr>
          <a:xfrm>
            <a:off x="7491118" y="1869745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5</a:t>
            </a:r>
            <a:endParaRPr sz="1300"/>
          </a:p>
        </p:txBody>
      </p:sp>
      <p:cxnSp>
        <p:nvCxnSpPr>
          <p:cNvPr id="864" name="Google Shape;864;p98"/>
          <p:cNvCxnSpPr/>
          <p:nvPr/>
        </p:nvCxnSpPr>
        <p:spPr>
          <a:xfrm flipH="1" rot="10800000">
            <a:off x="7880453" y="2107407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5" name="Google Shape;865;p98"/>
          <p:cNvSpPr/>
          <p:nvPr/>
        </p:nvSpPr>
        <p:spPr>
          <a:xfrm>
            <a:off x="7767919" y="1869745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5</a:t>
            </a:r>
            <a:endParaRPr sz="1300"/>
          </a:p>
        </p:txBody>
      </p:sp>
      <p:sp>
        <p:nvSpPr>
          <p:cNvPr id="866" name="Google Shape;866;p98"/>
          <p:cNvSpPr/>
          <p:nvPr/>
        </p:nvSpPr>
        <p:spPr>
          <a:xfrm>
            <a:off x="5625919" y="3873361"/>
            <a:ext cx="3435600" cy="378600"/>
          </a:xfrm>
          <a:prstGeom prst="trapezoid">
            <a:avLst>
              <a:gd fmla="val 143753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CNN Feature Extractor</a:t>
            </a:r>
            <a:endParaRPr/>
          </a:p>
        </p:txBody>
      </p:sp>
      <p:cxnSp>
        <p:nvCxnSpPr>
          <p:cNvPr id="867" name="Google Shape;867;p98"/>
          <p:cNvCxnSpPr/>
          <p:nvPr/>
        </p:nvCxnSpPr>
        <p:spPr>
          <a:xfrm flipH="1" rot="10800000">
            <a:off x="6219643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68" name="Google Shape;868;p98"/>
          <p:cNvCxnSpPr/>
          <p:nvPr/>
        </p:nvCxnSpPr>
        <p:spPr>
          <a:xfrm flipH="1" rot="10800000">
            <a:off x="6496445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69" name="Google Shape;869;p98"/>
          <p:cNvSpPr/>
          <p:nvPr/>
        </p:nvSpPr>
        <p:spPr>
          <a:xfrm>
            <a:off x="6107110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1</a:t>
            </a:r>
            <a:endParaRPr sz="1300"/>
          </a:p>
        </p:txBody>
      </p:sp>
      <p:sp>
        <p:nvSpPr>
          <p:cNvPr id="870" name="Google Shape;870;p98"/>
          <p:cNvSpPr/>
          <p:nvPr/>
        </p:nvSpPr>
        <p:spPr>
          <a:xfrm>
            <a:off x="6383911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2</a:t>
            </a:r>
            <a:endParaRPr sz="1300"/>
          </a:p>
        </p:txBody>
      </p:sp>
      <p:cxnSp>
        <p:nvCxnSpPr>
          <p:cNvPr id="871" name="Google Shape;871;p98"/>
          <p:cNvCxnSpPr/>
          <p:nvPr/>
        </p:nvCxnSpPr>
        <p:spPr>
          <a:xfrm flipH="1" rot="10800000">
            <a:off x="6773246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2" name="Google Shape;872;p98"/>
          <p:cNvSpPr/>
          <p:nvPr/>
        </p:nvSpPr>
        <p:spPr>
          <a:xfrm>
            <a:off x="6660713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3</a:t>
            </a:r>
            <a:endParaRPr sz="1300"/>
          </a:p>
        </p:txBody>
      </p:sp>
      <p:cxnSp>
        <p:nvCxnSpPr>
          <p:cNvPr id="873" name="Google Shape;873;p98"/>
          <p:cNvCxnSpPr/>
          <p:nvPr/>
        </p:nvCxnSpPr>
        <p:spPr>
          <a:xfrm flipH="1" rot="10800000">
            <a:off x="7326850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74" name="Google Shape;874;p98"/>
          <p:cNvCxnSpPr/>
          <p:nvPr/>
        </p:nvCxnSpPr>
        <p:spPr>
          <a:xfrm flipH="1" rot="10800000">
            <a:off x="7603651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5" name="Google Shape;875;p98"/>
          <p:cNvSpPr/>
          <p:nvPr/>
        </p:nvSpPr>
        <p:spPr>
          <a:xfrm>
            <a:off x="7214316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k</a:t>
            </a:r>
            <a:endParaRPr sz="1300"/>
          </a:p>
        </p:txBody>
      </p:sp>
      <p:sp>
        <p:nvSpPr>
          <p:cNvPr id="876" name="Google Shape;876;p98"/>
          <p:cNvSpPr/>
          <p:nvPr/>
        </p:nvSpPr>
        <p:spPr>
          <a:xfrm>
            <a:off x="7491118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k+1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877" name="Google Shape;877;p98"/>
          <p:cNvCxnSpPr/>
          <p:nvPr/>
        </p:nvCxnSpPr>
        <p:spPr>
          <a:xfrm flipH="1" rot="10800000">
            <a:off x="7880453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78" name="Google Shape;878;p98"/>
          <p:cNvSpPr/>
          <p:nvPr/>
        </p:nvSpPr>
        <p:spPr>
          <a:xfrm>
            <a:off x="7767919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k+2</a:t>
            </a:r>
            <a:endParaRPr sz="1200">
              <a:solidFill>
                <a:srgbClr val="000000"/>
              </a:solidFill>
            </a:endParaRPr>
          </a:p>
        </p:txBody>
      </p:sp>
      <p:cxnSp>
        <p:nvCxnSpPr>
          <p:cNvPr id="879" name="Google Shape;879;p98"/>
          <p:cNvCxnSpPr/>
          <p:nvPr/>
        </p:nvCxnSpPr>
        <p:spPr>
          <a:xfrm flipH="1" rot="10800000">
            <a:off x="8434056" y="3645361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0" name="Google Shape;880;p98"/>
          <p:cNvSpPr/>
          <p:nvPr/>
        </p:nvSpPr>
        <p:spPr>
          <a:xfrm>
            <a:off x="8321522" y="3407699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T</a:t>
            </a:r>
            <a:endParaRPr sz="1300"/>
          </a:p>
        </p:txBody>
      </p:sp>
      <p:cxnSp>
        <p:nvCxnSpPr>
          <p:cNvPr id="881" name="Google Shape;881;p98"/>
          <p:cNvCxnSpPr/>
          <p:nvPr/>
        </p:nvCxnSpPr>
        <p:spPr>
          <a:xfrm flipH="1" rot="10800000">
            <a:off x="6219643" y="317969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2" name="Google Shape;882;p98"/>
          <p:cNvCxnSpPr/>
          <p:nvPr/>
        </p:nvCxnSpPr>
        <p:spPr>
          <a:xfrm flipH="1" rot="10800000">
            <a:off x="6496445" y="317969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3" name="Google Shape;883;p98"/>
          <p:cNvCxnSpPr/>
          <p:nvPr/>
        </p:nvCxnSpPr>
        <p:spPr>
          <a:xfrm flipH="1" rot="10800000">
            <a:off x="6496445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4" name="Google Shape;884;p98"/>
          <p:cNvCxnSpPr/>
          <p:nvPr/>
        </p:nvCxnSpPr>
        <p:spPr>
          <a:xfrm flipH="1" rot="10800000">
            <a:off x="6773246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85" name="Google Shape;885;p98"/>
          <p:cNvSpPr/>
          <p:nvPr/>
        </p:nvSpPr>
        <p:spPr>
          <a:xfrm>
            <a:off x="6660713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</a:t>
            </a:r>
            <a:endParaRPr sz="1300"/>
          </a:p>
        </p:txBody>
      </p:sp>
      <p:sp>
        <p:nvSpPr>
          <p:cNvPr id="886" name="Google Shape;886;p98"/>
          <p:cNvSpPr/>
          <p:nvPr/>
        </p:nvSpPr>
        <p:spPr>
          <a:xfrm>
            <a:off x="6107110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1</a:t>
            </a:r>
            <a:endParaRPr sz="1300"/>
          </a:p>
        </p:txBody>
      </p:sp>
      <p:sp>
        <p:nvSpPr>
          <p:cNvPr id="887" name="Google Shape;887;p98"/>
          <p:cNvSpPr/>
          <p:nvPr/>
        </p:nvSpPr>
        <p:spPr>
          <a:xfrm>
            <a:off x="6383911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2</a:t>
            </a:r>
            <a:endParaRPr sz="1300"/>
          </a:p>
        </p:txBody>
      </p:sp>
      <p:cxnSp>
        <p:nvCxnSpPr>
          <p:cNvPr id="888" name="Google Shape;888;p98"/>
          <p:cNvCxnSpPr/>
          <p:nvPr/>
        </p:nvCxnSpPr>
        <p:spPr>
          <a:xfrm flipH="1" rot="10800000">
            <a:off x="7326850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889" name="Google Shape;889;p98"/>
          <p:cNvCxnSpPr/>
          <p:nvPr/>
        </p:nvCxnSpPr>
        <p:spPr>
          <a:xfrm flipH="1" rot="10800000">
            <a:off x="7603651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0" name="Google Shape;890;p98"/>
          <p:cNvSpPr/>
          <p:nvPr/>
        </p:nvSpPr>
        <p:spPr>
          <a:xfrm>
            <a:off x="7214316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z</a:t>
            </a:r>
            <a:r>
              <a:rPr baseline="-25000" lang="en" sz="1200">
                <a:solidFill>
                  <a:srgbClr val="000000"/>
                </a:solidFill>
              </a:rPr>
              <a:t>k</a:t>
            </a:r>
            <a:endParaRPr sz="1300"/>
          </a:p>
        </p:txBody>
      </p:sp>
      <p:sp>
        <p:nvSpPr>
          <p:cNvPr id="891" name="Google Shape;891;p98"/>
          <p:cNvSpPr/>
          <p:nvPr/>
        </p:nvSpPr>
        <p:spPr>
          <a:xfrm>
            <a:off x="7491118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</a:t>
            </a:r>
            <a:endParaRPr sz="1300"/>
          </a:p>
        </p:txBody>
      </p:sp>
      <p:cxnSp>
        <p:nvCxnSpPr>
          <p:cNvPr id="892" name="Google Shape;892;p98"/>
          <p:cNvCxnSpPr/>
          <p:nvPr/>
        </p:nvCxnSpPr>
        <p:spPr>
          <a:xfrm flipH="1" rot="10800000">
            <a:off x="7880453" y="2714036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3" name="Google Shape;893;p98"/>
          <p:cNvSpPr/>
          <p:nvPr/>
        </p:nvSpPr>
        <p:spPr>
          <a:xfrm>
            <a:off x="7767919" y="2942036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M</a:t>
            </a:r>
            <a:endParaRPr sz="1300"/>
          </a:p>
        </p:txBody>
      </p:sp>
      <p:cxnSp>
        <p:nvCxnSpPr>
          <p:cNvPr id="894" name="Google Shape;894;p98"/>
          <p:cNvCxnSpPr/>
          <p:nvPr/>
        </p:nvCxnSpPr>
        <p:spPr>
          <a:xfrm flipH="1" rot="10800000">
            <a:off x="7326850" y="317969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5" name="Google Shape;895;p98"/>
          <p:cNvSpPr/>
          <p:nvPr/>
        </p:nvSpPr>
        <p:spPr>
          <a:xfrm>
            <a:off x="5591060" y="743975"/>
            <a:ext cx="3435600" cy="98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59595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p98"/>
          <p:cNvPicPr preferRelativeResize="0"/>
          <p:nvPr/>
        </p:nvPicPr>
        <p:blipFill rotWithShape="1">
          <a:blip r:embed="rId4">
            <a:alphaModFix/>
          </a:blip>
          <a:srcRect b="35765" l="12528" r="10042" t="36599"/>
          <a:stretch/>
        </p:blipFill>
        <p:spPr>
          <a:xfrm>
            <a:off x="5684650" y="805571"/>
            <a:ext cx="3239849" cy="3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98"/>
          <p:cNvPicPr preferRelativeResize="0"/>
          <p:nvPr/>
        </p:nvPicPr>
        <p:blipFill rotWithShape="1">
          <a:blip r:embed="rId5">
            <a:alphaModFix/>
          </a:blip>
          <a:srcRect b="27030" l="15834" r="13444" t="32805"/>
          <a:stretch/>
        </p:blipFill>
        <p:spPr>
          <a:xfrm>
            <a:off x="5723822" y="4271973"/>
            <a:ext cx="3239849" cy="64695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98"/>
          <p:cNvSpPr/>
          <p:nvPr/>
        </p:nvSpPr>
        <p:spPr>
          <a:xfrm>
            <a:off x="6084490" y="1412199"/>
            <a:ext cx="2440200" cy="228000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cxnSp>
        <p:nvCxnSpPr>
          <p:cNvPr id="899" name="Google Shape;899;p98"/>
          <p:cNvCxnSpPr>
            <a:stCxn id="897" idx="1"/>
            <a:endCxn id="895" idx="1"/>
          </p:cNvCxnSpPr>
          <p:nvPr/>
        </p:nvCxnSpPr>
        <p:spPr>
          <a:xfrm rot="10800000">
            <a:off x="5590922" y="1235149"/>
            <a:ext cx="132900" cy="3360300"/>
          </a:xfrm>
          <a:prstGeom prst="curvedConnector3">
            <a:avLst>
              <a:gd fmla="val 249709" name="adj1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0" name="Google Shape;900;p98"/>
          <p:cNvCxnSpPr/>
          <p:nvPr/>
        </p:nvCxnSpPr>
        <p:spPr>
          <a:xfrm flipH="1">
            <a:off x="7304225" y="1184120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1" name="Google Shape;901;p98"/>
          <p:cNvCxnSpPr/>
          <p:nvPr/>
        </p:nvCxnSpPr>
        <p:spPr>
          <a:xfrm flipH="1">
            <a:off x="6778589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2" name="Google Shape;902;p98"/>
          <p:cNvCxnSpPr/>
          <p:nvPr/>
        </p:nvCxnSpPr>
        <p:spPr>
          <a:xfrm flipH="1">
            <a:off x="7608993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3" name="Google Shape;903;p98"/>
          <p:cNvCxnSpPr/>
          <p:nvPr/>
        </p:nvCxnSpPr>
        <p:spPr>
          <a:xfrm flipH="1">
            <a:off x="7885795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04" name="Google Shape;904;p98"/>
          <p:cNvSpPr/>
          <p:nvPr/>
        </p:nvSpPr>
        <p:spPr>
          <a:xfrm>
            <a:off x="6107110" y="1873583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7</a:t>
            </a:r>
            <a:endParaRPr sz="1300"/>
          </a:p>
        </p:txBody>
      </p:sp>
      <p:sp>
        <p:nvSpPr>
          <p:cNvPr id="905" name="Google Shape;905;p98"/>
          <p:cNvSpPr/>
          <p:nvPr/>
        </p:nvSpPr>
        <p:spPr>
          <a:xfrm>
            <a:off x="6383911" y="1873583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7</a:t>
            </a:r>
            <a:endParaRPr sz="1300"/>
          </a:p>
        </p:txBody>
      </p:sp>
      <p:sp>
        <p:nvSpPr>
          <p:cNvPr id="906" name="Google Shape;906;p98"/>
          <p:cNvSpPr/>
          <p:nvPr/>
        </p:nvSpPr>
        <p:spPr>
          <a:xfrm>
            <a:off x="7230973" y="1873583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5</a:t>
            </a:r>
            <a:endParaRPr sz="1300"/>
          </a:p>
        </p:txBody>
      </p:sp>
      <p:sp>
        <p:nvSpPr>
          <p:cNvPr id="907" name="Google Shape;907;p98"/>
          <p:cNvSpPr/>
          <p:nvPr/>
        </p:nvSpPr>
        <p:spPr>
          <a:xfrm>
            <a:off x="8293618" y="1873583"/>
            <a:ext cx="225600" cy="237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13</a:t>
            </a:r>
            <a:endParaRPr sz="1300"/>
          </a:p>
        </p:txBody>
      </p:sp>
      <p:cxnSp>
        <p:nvCxnSpPr>
          <p:cNvPr id="908" name="Google Shape;908;p98"/>
          <p:cNvCxnSpPr/>
          <p:nvPr/>
        </p:nvCxnSpPr>
        <p:spPr>
          <a:xfrm flipH="1">
            <a:off x="8411494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09" name="Google Shape;909;p98"/>
          <p:cNvCxnSpPr/>
          <p:nvPr/>
        </p:nvCxnSpPr>
        <p:spPr>
          <a:xfrm flipH="1">
            <a:off x="7332192" y="1640268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0" name="Google Shape;910;p98"/>
          <p:cNvCxnSpPr/>
          <p:nvPr/>
        </p:nvCxnSpPr>
        <p:spPr>
          <a:xfrm flipH="1">
            <a:off x="6501787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11" name="Google Shape;911;p98"/>
          <p:cNvCxnSpPr/>
          <p:nvPr/>
        </p:nvCxnSpPr>
        <p:spPr>
          <a:xfrm flipH="1">
            <a:off x="6224986" y="1640279"/>
            <a:ext cx="600" cy="228000"/>
          </a:xfrm>
          <a:prstGeom prst="straightConnector1">
            <a:avLst/>
          </a:prstGeom>
          <a:noFill/>
          <a:ln cap="flat" cmpd="sng" w="19050">
            <a:solidFill>
              <a:srgbClr val="A7A7A7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Visual HuBERT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7" name="Google Shape;917;p99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Learning audio-visual speech representation by masked multimodal cluster prediction (ICLR 2022)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18" name="Google Shape;918;p99"/>
          <p:cNvSpPr txBox="1"/>
          <p:nvPr/>
        </p:nvSpPr>
        <p:spPr>
          <a:xfrm>
            <a:off x="283125" y="984825"/>
            <a:ext cx="854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HuBERT can be defined for visual domain, where instead of MFCC some other pre-processing can be done for the initial step (e.g.  HoG)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19" name="Google Shape;919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475" y="1793925"/>
            <a:ext cx="3796883" cy="288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Cross-modal Visual HuBERT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5" name="Google Shape;925;p100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Learning audio-visual speech representation by masked multimodal cluster prediction (ICLR 2022)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26" name="Google Shape;926;p100"/>
          <p:cNvSpPr txBox="1"/>
          <p:nvPr/>
        </p:nvSpPr>
        <p:spPr>
          <a:xfrm>
            <a:off x="283125" y="984825"/>
            <a:ext cx="854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We can train visual and audio HuBERT simultaneously using audio features (MFCC and intermediate representations)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27" name="Google Shape;927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9950" y="1793925"/>
            <a:ext cx="6344743" cy="2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100"/>
          <p:cNvSpPr txBox="1"/>
          <p:nvPr/>
        </p:nvSpPr>
        <p:spPr>
          <a:xfrm>
            <a:off x="134925" y="1962875"/>
            <a:ext cx="2361300" cy="23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Alternating training: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Train visual model using audio features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Refine audio model using its features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AV-HuBERT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4" name="Google Shape;934;p101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Learning audio-visual speech representation by masked multimodal cluster prediction (ICLR 2022)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5" name="Google Shape;935;p101"/>
          <p:cNvSpPr txBox="1"/>
          <p:nvPr/>
        </p:nvSpPr>
        <p:spPr>
          <a:xfrm>
            <a:off x="283125" y="984825"/>
            <a:ext cx="85491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Finally, we can improve modelling by using audio-visual fusion: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36" name="Google Shape;936;p101"/>
          <p:cNvSpPr txBox="1"/>
          <p:nvPr/>
        </p:nvSpPr>
        <p:spPr>
          <a:xfrm>
            <a:off x="134925" y="1546150"/>
            <a:ext cx="30162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Tricks: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Modality dropout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AV clustering instead of AO (after 1st round)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Improved masking with “fake” frames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AutoNum type="arabicPeriod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Different masking rates</a:t>
            </a: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Trying to avoid audio domination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37" name="Google Shape;937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250" y="1708075"/>
            <a:ext cx="5439043" cy="28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Remark: GANs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337050" y="1172300"/>
            <a:ext cx="8495400" cy="37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GAN consists of 2 networks: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Generator</a:t>
            </a: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 and </a:t>
            </a:r>
            <a:r>
              <a:rPr b="1"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Discriminator</a:t>
            </a:r>
            <a:endParaRPr b="1"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66" name="Google Shape;166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265" y="1815750"/>
            <a:ext cx="6644769" cy="310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1"/>
          <p:cNvSpPr txBox="1"/>
          <p:nvPr/>
        </p:nvSpPr>
        <p:spPr>
          <a:xfrm>
            <a:off x="131875" y="2110150"/>
            <a:ext cx="1919700" cy="2813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Discriminator solves binary classification task.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Given real and fake examples it predicts are they real or fake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ora"/>
                <a:ea typeface="Lora"/>
                <a:cs typeface="Lora"/>
                <a:sym typeface="Lora"/>
              </a:rPr>
              <a:t>AV-HuBERT for Deepfake Detection</a:t>
            </a:r>
            <a:endParaRPr sz="30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43" name="Google Shape;943;p102"/>
          <p:cNvSpPr txBox="1"/>
          <p:nvPr/>
        </p:nvSpPr>
        <p:spPr>
          <a:xfrm>
            <a:off x="34375" y="4827100"/>
            <a:ext cx="78879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AV-Lip-Sync+: Leveraging AV-HuBERT to exploit multimodal inconsistency for video deepfake detection (2023)</a:t>
            </a:r>
            <a:endParaRPr sz="9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44" name="Google Shape;944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2" cy="332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Explainable AI (XAI) / Model Interpretation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Why do we care?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two stacks of green bills with a gold ribbon (Provided by Tenor)" id="955" name="Google Shape;95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25" y="3719750"/>
            <a:ext cx="1189275" cy="826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een frog wearing sunglasses and a black jacket . (Provided by Tenor)" id="956" name="Google Shape;956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8250" y="2365750"/>
            <a:ext cx="1209675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button with a blue play button and a sound icon . (Provided by Tenor)" id="957" name="Google Shape;957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475" y="3923288"/>
            <a:ext cx="1631650" cy="4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04"/>
          <p:cNvSpPr/>
          <p:nvPr/>
        </p:nvSpPr>
        <p:spPr>
          <a:xfrm>
            <a:off x="2666300" y="1456925"/>
            <a:ext cx="1428300" cy="946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Tell me if this audio is fake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9" name="Google Shape;959;p104"/>
          <p:cNvSpPr/>
          <p:nvPr/>
        </p:nvSpPr>
        <p:spPr>
          <a:xfrm>
            <a:off x="4263125" y="2863250"/>
            <a:ext cx="1596900" cy="7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white apple computer monitor with a keyboard and mouse (Provided by Tenor)" id="960" name="Google Shape;960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6500" y="1884275"/>
            <a:ext cx="2979175" cy="223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04"/>
          <p:cNvSpPr txBox="1"/>
          <p:nvPr/>
        </p:nvSpPr>
        <p:spPr>
          <a:xfrm>
            <a:off x="6413600" y="4329575"/>
            <a:ext cx="2166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Our SASV system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Why do we care?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67" name="Google Shape;967;p105"/>
          <p:cNvSpPr/>
          <p:nvPr/>
        </p:nvSpPr>
        <p:spPr>
          <a:xfrm>
            <a:off x="3420575" y="2750900"/>
            <a:ext cx="1596900" cy="7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white apple computer monitor with a keyboard and mouse (Provided by Tenor)" id="968" name="Google Shape;96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0" y="1820075"/>
            <a:ext cx="2979175" cy="223737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05"/>
          <p:cNvSpPr txBox="1"/>
          <p:nvPr/>
        </p:nvSpPr>
        <p:spPr>
          <a:xfrm>
            <a:off x="660250" y="4361675"/>
            <a:ext cx="2166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Our SASV system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0" name="Google Shape;970;p105"/>
          <p:cNvSpPr/>
          <p:nvPr/>
        </p:nvSpPr>
        <p:spPr>
          <a:xfrm>
            <a:off x="2216925" y="1107050"/>
            <a:ext cx="2471400" cy="623700"/>
          </a:xfrm>
          <a:prstGeom prst="wedgeRectCallout">
            <a:avLst>
              <a:gd fmla="val -31168" name="adj1"/>
              <a:gd fmla="val 860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It is fake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a green frog is covering its mouth with its hand . (Provided by Tenor)" id="971" name="Google Shape;97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98650" y="2168150"/>
            <a:ext cx="1688850" cy="170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5"/>
          <p:cNvSpPr/>
          <p:nvPr/>
        </p:nvSpPr>
        <p:spPr>
          <a:xfrm>
            <a:off x="5442650" y="1258450"/>
            <a:ext cx="1428300" cy="946800"/>
          </a:xfrm>
          <a:prstGeom prst="wedgeEllipseCallout">
            <a:avLst>
              <a:gd fmla="val 41574" name="adj1"/>
              <a:gd fmla="val 7012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Why should I trust you?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Why do we care?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8" name="Google Shape;978;p106"/>
          <p:cNvSpPr txBox="1"/>
          <p:nvPr/>
        </p:nvSpPr>
        <p:spPr>
          <a:xfrm>
            <a:off x="6582100" y="1553200"/>
            <a:ext cx="2166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Enable Trust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79" name="Google Shape;979;p106"/>
          <p:cNvSpPr txBox="1"/>
          <p:nvPr/>
        </p:nvSpPr>
        <p:spPr>
          <a:xfrm>
            <a:off x="311700" y="1152000"/>
            <a:ext cx="44775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Why model made such a decision?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What is its decision-making process?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Does it actually understand what is a deepfake?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Can we find its edge-cases and improve the model?</a:t>
            </a: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If model makes a mistake, can we find why it did it?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0" name="Google Shape;980;p106"/>
          <p:cNvSpPr txBox="1"/>
          <p:nvPr/>
        </p:nvSpPr>
        <p:spPr>
          <a:xfrm>
            <a:off x="6582100" y="2618175"/>
            <a:ext cx="21666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Improve the model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1" name="Google Shape;981;p106"/>
          <p:cNvSpPr/>
          <p:nvPr/>
        </p:nvSpPr>
        <p:spPr>
          <a:xfrm>
            <a:off x="4840775" y="2082700"/>
            <a:ext cx="1596900" cy="70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Why do we care?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87" name="Google Shape;987;p107"/>
          <p:cNvSpPr txBox="1"/>
          <p:nvPr/>
        </p:nvSpPr>
        <p:spPr>
          <a:xfrm>
            <a:off x="311700" y="1152000"/>
            <a:ext cx="44775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ora"/>
              <a:buChar char="●"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Clear example for CV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b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</a:b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For good classifiers, XAI can also be used for weakly-supervised localization (i.e. localize object given only its label) and segmentation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88" name="Google Shape;9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5674" y="774875"/>
            <a:ext cx="1895400" cy="43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XAI Types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4" name="Google Shape;994;p108"/>
          <p:cNvSpPr/>
          <p:nvPr/>
        </p:nvSpPr>
        <p:spPr>
          <a:xfrm>
            <a:off x="3428575" y="1248325"/>
            <a:ext cx="1957800" cy="7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XAI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5" name="Google Shape;995;p108"/>
          <p:cNvSpPr/>
          <p:nvPr/>
        </p:nvSpPr>
        <p:spPr>
          <a:xfrm>
            <a:off x="1149625" y="2909100"/>
            <a:ext cx="1957800" cy="7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Intrinsic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96" name="Google Shape;996;p108"/>
          <p:cNvSpPr/>
          <p:nvPr/>
        </p:nvSpPr>
        <p:spPr>
          <a:xfrm>
            <a:off x="5891875" y="2909100"/>
            <a:ext cx="1957800" cy="7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Post-Hoc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97" name="Google Shape;997;p108"/>
          <p:cNvCxnSpPr>
            <a:stCxn id="994" idx="2"/>
            <a:endCxn id="995" idx="0"/>
          </p:cNvCxnSpPr>
          <p:nvPr/>
        </p:nvCxnSpPr>
        <p:spPr>
          <a:xfrm flipH="1">
            <a:off x="2128375" y="2002525"/>
            <a:ext cx="2279100" cy="90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8" name="Google Shape;998;p108"/>
          <p:cNvCxnSpPr>
            <a:stCxn id="994" idx="2"/>
            <a:endCxn id="996" idx="0"/>
          </p:cNvCxnSpPr>
          <p:nvPr/>
        </p:nvCxnSpPr>
        <p:spPr>
          <a:xfrm>
            <a:off x="4407475" y="2002525"/>
            <a:ext cx="2463300" cy="906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9" name="Google Shape;999;p108"/>
          <p:cNvSpPr/>
          <p:nvPr/>
        </p:nvSpPr>
        <p:spPr>
          <a:xfrm>
            <a:off x="4808550" y="4257200"/>
            <a:ext cx="1957800" cy="7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White-Box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00" name="Google Shape;1000;p108"/>
          <p:cNvSpPr/>
          <p:nvPr/>
        </p:nvSpPr>
        <p:spPr>
          <a:xfrm>
            <a:off x="7047225" y="4257200"/>
            <a:ext cx="1957800" cy="75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Lora"/>
                <a:ea typeface="Lora"/>
                <a:cs typeface="Lora"/>
                <a:sym typeface="Lora"/>
              </a:rPr>
              <a:t>Black-Box</a:t>
            </a:r>
            <a:endParaRPr sz="22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001" name="Google Shape;1001;p108"/>
          <p:cNvCxnSpPr>
            <a:stCxn id="996" idx="2"/>
            <a:endCxn id="1000" idx="0"/>
          </p:cNvCxnSpPr>
          <p:nvPr/>
        </p:nvCxnSpPr>
        <p:spPr>
          <a:xfrm>
            <a:off x="6870775" y="3663300"/>
            <a:ext cx="1155300" cy="59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02" name="Google Shape;1002;p108"/>
          <p:cNvCxnSpPr>
            <a:stCxn id="996" idx="2"/>
            <a:endCxn id="999" idx="0"/>
          </p:cNvCxnSpPr>
          <p:nvPr/>
        </p:nvCxnSpPr>
        <p:spPr>
          <a:xfrm flipH="1">
            <a:off x="5787475" y="3663300"/>
            <a:ext cx="1083300" cy="594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3" name="Google Shape;1003;p108"/>
          <p:cNvSpPr txBox="1"/>
          <p:nvPr/>
        </p:nvSpPr>
        <p:spPr>
          <a:xfrm>
            <a:off x="1013325" y="1711425"/>
            <a:ext cx="1813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Built-in interpretability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04" name="Google Shape;1004;p108"/>
          <p:cNvSpPr txBox="1"/>
          <p:nvPr/>
        </p:nvSpPr>
        <p:spPr>
          <a:xfrm>
            <a:off x="6212575" y="1711425"/>
            <a:ext cx="18135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After model is trained</a:t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 XAI</a:t>
            </a:r>
            <a:endParaRPr/>
          </a:p>
        </p:txBody>
      </p:sp>
      <p:sp>
        <p:nvSpPr>
          <p:cNvPr id="1010" name="Google Shape;1010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Decision Trees (Feature &gt; or &lt; than a threshold – understandable)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Linear Regression (Feature with specific weight – understandable)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Loss-based interpretability*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1" name="Google Shape;1011;p109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Lora"/>
                <a:ea typeface="Lora"/>
                <a:cs typeface="Lora"/>
                <a:sym typeface="Lora"/>
              </a:rPr>
              <a:t>*Less trustworthy than architecture-based interpretability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12" name="Google Shape;1012;p10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975" y="2384375"/>
            <a:ext cx="3298048" cy="207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Intrinsic XAI for Deepfake Detection</a:t>
            </a:r>
            <a:endParaRPr/>
          </a:p>
        </p:txBody>
      </p:sp>
      <p:sp>
        <p:nvSpPr>
          <p:cNvPr id="1018" name="Google Shape;1018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ora"/>
              <a:buChar char="●"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Loss-based interpretability*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19" name="Google Shape;101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112" y="1527725"/>
            <a:ext cx="5889726" cy="16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10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4"/>
              </a:rPr>
              <a:t>Interpretable Temporal Class Activation Representation for Audio Spoofing Detection (Interspeech 2024)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21" name="Google Shape;1021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7275" y="3342087"/>
            <a:ext cx="5387389" cy="138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White-box Post-Hoc: Gradient-based methods</a:t>
            </a:r>
            <a:endParaRPr/>
          </a:p>
        </p:txBody>
      </p:sp>
      <p:sp>
        <p:nvSpPr>
          <p:cNvPr id="1027" name="Google Shape;1027;p111"/>
          <p:cNvSpPr txBox="1"/>
          <p:nvPr/>
        </p:nvSpPr>
        <p:spPr>
          <a:xfrm>
            <a:off x="226950" y="4827075"/>
            <a:ext cx="86055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3"/>
              </a:rPr>
              <a:t>Grad-CAM: Visual Explanations from Deep Networks via Gradient-based Localization (ICCV 17)</a:t>
            </a:r>
            <a:endParaRPr sz="1100">
              <a:solidFill>
                <a:schemeClr val="dk2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28" name="Google Shape;1028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199" cy="332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